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19"/>
  </p:notesMasterIdLst>
  <p:handoutMasterIdLst>
    <p:handoutMasterId r:id="rId20"/>
  </p:handoutMasterIdLst>
  <p:sldIdLst>
    <p:sldId id="294" r:id="rId2"/>
    <p:sldId id="275" r:id="rId3"/>
    <p:sldId id="298" r:id="rId4"/>
    <p:sldId id="299" r:id="rId5"/>
    <p:sldId id="303" r:id="rId6"/>
    <p:sldId id="313" r:id="rId7"/>
    <p:sldId id="302" r:id="rId8"/>
    <p:sldId id="304" r:id="rId9"/>
    <p:sldId id="310" r:id="rId10"/>
    <p:sldId id="301" r:id="rId11"/>
    <p:sldId id="305" r:id="rId12"/>
    <p:sldId id="306" r:id="rId13"/>
    <p:sldId id="307" r:id="rId14"/>
    <p:sldId id="308" r:id="rId15"/>
    <p:sldId id="309" r:id="rId16"/>
    <p:sldId id="311" r:id="rId17"/>
    <p:sldId id="312" r:id="rId18"/>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0504E"/>
    <a:srgbClr val="4E4E4E"/>
    <a:srgbClr val="404040"/>
    <a:srgbClr val="004C97"/>
    <a:srgbClr val="63666A"/>
    <a:srgbClr val="99D6EA"/>
    <a:srgbClr val="505050"/>
    <a:srgbClr val="A7A8A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3" autoAdjust="0"/>
    <p:restoredTop sz="94660"/>
  </p:normalViewPr>
  <p:slideViewPr>
    <p:cSldViewPr snapToGrid="0" snapToObjects="1" showGuides="1">
      <p:cViewPr varScale="1">
        <p:scale>
          <a:sx n="90" d="100"/>
          <a:sy n="90" d="100"/>
        </p:scale>
        <p:origin x="58" y="115"/>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11/8/2019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11/8/2019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57ADAB69-348E-2C41-AF41-E98D046040A4}" type="datetime1">
              <a:rPr lang="en-US" smtClean="0"/>
              <a:t>11/8/2019</a:t>
            </a:fld>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B099EE7B-C01A-E94A-AA76-2F04CF97FC05}" type="datetime1">
              <a:rPr lang="en-US" smtClean="0"/>
              <a:t>11/8/2019</a:t>
            </a:fld>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fld id="{09EA2773-F02A-CC43-B1C5-479A1F34EDA7}" type="datetime1">
              <a:rPr lang="en-US" smtClean="0"/>
              <a:t>11/8/2019</a:t>
            </a:fld>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dirty="0"/>
              <a:t>Presenter | Presentation Title or Meeting Title</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8FEA58B7-095F-6844-8E3C-8A1DDD22BF89}" type="datetime1">
              <a:rPr lang="en-US" smtClean="0"/>
              <a:t>11/8/2019</a:t>
            </a:fld>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fld id="{3C7E1B65-1920-CF40-87B8-818D6517E0EA}" type="datetime1">
              <a:rPr lang="en-US" smtClean="0"/>
              <a:t>11/8/2019</a:t>
            </a:fld>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dirty="0"/>
              <a:t>Presenter | Presentation Title or Meeting Title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D38FDACF-6E1B-814B-BDB6-B66F2ED862D6}" type="datetime1">
              <a:rPr lang="en-US" smtClean="0"/>
              <a:t>11/8/2019</a:t>
            </a:fld>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dirty="0"/>
              <a:t>Presenter | Presentation Title or Meeting Title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E2EF4938-6162-EE4E-9ED3-73016E21644A}" type="datetime1">
              <a:rPr lang="en-US" smtClean="0"/>
              <a:t>11/8/2019</a:t>
            </a:fld>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consumer.ftc.gov/features/feature-0014-identity-thef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ountrycallingcodes.com/" TargetMode="External"/><Relationship Id="rId2" Type="http://schemas.openxmlformats.org/officeDocument/2006/relationships/hyperlink" Target="https://j1simcards.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zocdoc.com/" TargetMode="External"/><Relationship Id="rId2" Type="http://schemas.openxmlformats.org/officeDocument/2006/relationships/hyperlink" Target="http://www.ushospitalfinder.com/" TargetMode="External"/><Relationship Id="rId1" Type="http://schemas.openxmlformats.org/officeDocument/2006/relationships/slideLayout" Target="../slideLayouts/slideLayout2.xml"/><Relationship Id="rId4" Type="http://schemas.openxmlformats.org/officeDocument/2006/relationships/hyperlink" Target="https://www.google.com/search?rlz=1C1ZCEB_enUS806US806&amp;ei=_iUVXayGMIXttQaivIO4Cw&amp;q=urgent+care+clinic+near+me&amp;oq=urgent+care+clinic+near+me&amp;gs_l=psy-ab.3..0i67j0i7i30l3j0j0i7i30l5.10151.10151..12746...0.0..0.121.121.0j1......0....1..gws-wiz.......0i71.uAr6siCChMk"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www.irs.gov/pub/irs-pdf/p515.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rs.gov/forms-pubs/about-publication-519" TargetMode="External"/><Relationship Id="rId2" Type="http://schemas.openxmlformats.org/officeDocument/2006/relationships/hyperlink" Target="https://www.irs.gov/individuals/international-taxpayers/taxation-of-nonresident-alien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kappy013@fnal.gov" TargetMode="External"/><Relationship Id="rId2" Type="http://schemas.openxmlformats.org/officeDocument/2006/relationships/hyperlink" Target="mailto:vstanley@fnal.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mailto:jecker@fnal.gov" TargetMode="External"/><Relationship Id="rId3" Type="http://schemas.openxmlformats.org/officeDocument/2006/relationships/hyperlink" Target="http://get-connected.fnal.gov/visa" TargetMode="External"/><Relationship Id="rId7" Type="http://schemas.openxmlformats.org/officeDocument/2006/relationships/hyperlink" Target="https://get-connected.fnal.go/" TargetMode="External"/><Relationship Id="rId2" Type="http://schemas.openxmlformats.org/officeDocument/2006/relationships/hyperlink" Target="mailto:visaoffice@fnal.gov" TargetMode="External"/><Relationship Id="rId1" Type="http://schemas.openxmlformats.org/officeDocument/2006/relationships/slideLayout" Target="../slideLayouts/slideLayout2.xml"/><Relationship Id="rId6" Type="http://schemas.openxmlformats.org/officeDocument/2006/relationships/hyperlink" Target="mailto:housing@fnal.gov" TargetMode="External"/><Relationship Id="rId5" Type="http://schemas.openxmlformats.org/officeDocument/2006/relationships/hyperlink" Target="http://get-connected.fnal.gov/users" TargetMode="External"/><Relationship Id="rId4" Type="http://schemas.openxmlformats.org/officeDocument/2006/relationships/hyperlink" Target="mailto:usersoffice@fnal.gov" TargetMode="External"/><Relationship Id="rId9" Type="http://schemas.openxmlformats.org/officeDocument/2006/relationships/hyperlink" Target="https://get-connected.fnal.gov/recreatio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kappy013@fnal.gov" TargetMode="External"/><Relationship Id="rId2" Type="http://schemas.openxmlformats.org/officeDocument/2006/relationships/hyperlink" Target="mailto:vstanley@fnal.gov" TargetMode="External"/><Relationship Id="rId1" Type="http://schemas.openxmlformats.org/officeDocument/2006/relationships/slideLayout" Target="../slideLayouts/slideLayout2.xml"/><Relationship Id="rId4" Type="http://schemas.openxmlformats.org/officeDocument/2006/relationships/hyperlink" Target="mailto:DesignationIntern@state.gov"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travel.state.gov/content/dam/visas/LegalRightsandProtections/Wilberforce/Wilberforce-ENG-100116.pdf" TargetMode="External"/><Relationship Id="rId2" Type="http://schemas.openxmlformats.org/officeDocument/2006/relationships/hyperlink" Target="https://j1visa.state.gov/wp-content/uploads/2015/03/Brochure-The-Exchange-Visitor-Program.pdf" TargetMode="External"/><Relationship Id="rId1" Type="http://schemas.openxmlformats.org/officeDocument/2006/relationships/slideLayout" Target="../slideLayouts/slideLayout2.xml"/><Relationship Id="rId4" Type="http://schemas.openxmlformats.org/officeDocument/2006/relationships/hyperlink" Target="https://travel.state.gov/content/travel/en/us-visas/visa-information-resources/temporary-workers.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get-connected.fnal.gov/usefulinformation/life-and-customs-in-the-u-s/" TargetMode="External"/><Relationship Id="rId2" Type="http://schemas.openxmlformats.org/officeDocument/2006/relationships/hyperlink" Target="https://news.fnal.gov/2018/10/from-the-cro-and-coo-fermilab-community-standards/" TargetMode="External"/><Relationship Id="rId1" Type="http://schemas.openxmlformats.org/officeDocument/2006/relationships/slideLayout" Target="../slideLayouts/slideLayout2.xml"/><Relationship Id="rId4" Type="http://schemas.openxmlformats.org/officeDocument/2006/relationships/hyperlink" Target="https://www.dreambridgelearning.com/"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get-connected.fnal.gov/EnglishClass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dirty="0"/>
              <a:t>Fermilab Visa Office</a:t>
            </a:r>
          </a:p>
          <a:p>
            <a:endParaRPr lang="en-US" dirty="0"/>
          </a:p>
        </p:txBody>
      </p:sp>
      <p:sp>
        <p:nvSpPr>
          <p:cNvPr id="3" name="Text Placeholder 2"/>
          <p:cNvSpPr>
            <a:spLocks noGrp="1"/>
          </p:cNvSpPr>
          <p:nvPr>
            <p:ph type="body" sz="quarter" idx="11"/>
          </p:nvPr>
        </p:nvSpPr>
        <p:spPr/>
        <p:txBody>
          <a:bodyPr>
            <a:noAutofit/>
          </a:bodyPr>
          <a:lstStyle/>
          <a:p>
            <a:r>
              <a:rPr lang="en-US" dirty="0"/>
              <a:t>J-1 Arrival Orientation</a:t>
            </a:r>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en-US" sz="2000" b="1" dirty="0">
                <a:latin typeface="Palatino Linotype" panose="02040502050505030304" pitchFamily="18" charset="0"/>
              </a:rPr>
              <a:t>Social Security:</a:t>
            </a:r>
            <a:r>
              <a:rPr lang="en-US" sz="2000" dirty="0">
                <a:latin typeface="Palatino Linotype" panose="02040502050505030304" pitchFamily="18" charset="0"/>
              </a:rPr>
              <a:t> The Social Security Number (SSN) is a tax identification number that tracks employees in a payroll system and is required by our Account Department in order to pay your stipend. Beyond payroll, the SSN has become somewhat of a universal identification number used for many purposes around the country, including signing up for utilities, phone service, credit reporting, and banking.</a:t>
            </a:r>
          </a:p>
          <a:p>
            <a:pPr marL="0" indent="0">
              <a:buNone/>
            </a:pPr>
            <a:endParaRPr lang="en-US" sz="1100" b="1" dirty="0">
              <a:latin typeface="Palatino Linotype" panose="02040502050505030304" pitchFamily="18" charset="0"/>
            </a:endParaRPr>
          </a:p>
          <a:p>
            <a:pPr marL="0" indent="0">
              <a:buNone/>
            </a:pPr>
            <a:r>
              <a:rPr lang="en-US" sz="2000" b="1" dirty="0">
                <a:latin typeface="Palatino Linotype" panose="02040502050505030304" pitchFamily="18" charset="0"/>
              </a:rPr>
              <a:t>Applying for SSN:</a:t>
            </a:r>
            <a:r>
              <a:rPr lang="en-US" sz="2000" dirty="0">
                <a:latin typeface="Palatino Linotype" panose="02040502050505030304" pitchFamily="18" charset="0"/>
              </a:rPr>
              <a:t> The SS Office Representative will be visiting Fermilab on Wednesday. Please bring all of your documents and attend the meeting that you’ve all been invited to. If, for some reason, you miss the SSN Application meeting, please reach out to the Visa Office for instructions on how to apply for the SSN in person.</a:t>
            </a:r>
          </a:p>
          <a:p>
            <a:pPr marL="0" indent="0">
              <a:buNone/>
            </a:pPr>
            <a:endParaRPr lang="en-US" sz="1200" dirty="0">
              <a:latin typeface="Palatino Linotype" panose="02040502050505030304" pitchFamily="18" charset="0"/>
            </a:endParaRPr>
          </a:p>
          <a:p>
            <a:pPr marL="0" indent="0">
              <a:buNone/>
            </a:pPr>
            <a:r>
              <a:rPr lang="en-US" sz="2000" b="1" dirty="0">
                <a:latin typeface="Palatino Linotype" panose="02040502050505030304" pitchFamily="18" charset="0"/>
              </a:rPr>
              <a:t>Identity Theft:</a:t>
            </a:r>
            <a:r>
              <a:rPr lang="en-US" sz="2000" dirty="0">
                <a:latin typeface="Palatino Linotype" panose="02040502050505030304" pitchFamily="18" charset="0"/>
              </a:rPr>
              <a:t>  Keep your SSN card safe and beware of identity theft, which is when someone uses “</a:t>
            </a:r>
            <a:r>
              <a:rPr lang="en-US" sz="2000" dirty="0">
                <a:latin typeface="Palatino Linotype" panose="02040502050505030304" pitchFamily="18" charset="0"/>
                <a:hlinkClick r:id="rId2"/>
              </a:rPr>
              <a:t>your personal information to open accounts, file taxes, or make purchases</a:t>
            </a:r>
            <a:r>
              <a:rPr lang="en-US" sz="2000" dirty="0">
                <a:latin typeface="Palatino Linotype" panose="02040502050505030304" pitchFamily="18" charset="0"/>
              </a:rPr>
              <a:t>”.</a:t>
            </a:r>
          </a:p>
          <a:p>
            <a:pPr marL="0" indent="0">
              <a:buNone/>
            </a:pPr>
            <a:endParaRPr lang="en-US" sz="1800" dirty="0">
              <a:latin typeface="Palatino Linotype" panose="02040502050505030304" pitchFamily="18" charset="0"/>
            </a:endParaRPr>
          </a:p>
        </p:txBody>
      </p:sp>
      <p:sp>
        <p:nvSpPr>
          <p:cNvPr id="7" name="Title 6"/>
          <p:cNvSpPr>
            <a:spLocks noGrp="1"/>
          </p:cNvSpPr>
          <p:nvPr>
            <p:ph type="title"/>
          </p:nvPr>
        </p:nvSpPr>
        <p:spPr>
          <a:xfrm>
            <a:off x="228600" y="251752"/>
            <a:ext cx="8686800" cy="427877"/>
          </a:xfrm>
        </p:spPr>
        <p:txBody>
          <a:bodyPr/>
          <a:lstStyle/>
          <a:p>
            <a:r>
              <a:rPr lang="en-US" dirty="0">
                <a:latin typeface="Palatino Linotype" panose="02040502050505030304" pitchFamily="18" charset="0"/>
              </a:rPr>
              <a:t>Getting Settled – Social Security</a:t>
            </a:r>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Tree>
    <p:extLst>
      <p:ext uri="{BB962C8B-B14F-4D97-AF65-F5344CB8AC3E}">
        <p14:creationId xmlns:p14="http://schemas.microsoft.com/office/powerpoint/2010/main" val="2515933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en-US" sz="2000" b="1" dirty="0">
                <a:latin typeface="Palatino Linotype" panose="02040502050505030304" pitchFamily="18" charset="0"/>
              </a:rPr>
              <a:t>Choosing a Bank: </a:t>
            </a:r>
            <a:r>
              <a:rPr lang="en-US" sz="2000" dirty="0">
                <a:latin typeface="Palatino Linotype" panose="02040502050505030304" pitchFamily="18" charset="0"/>
              </a:rPr>
              <a:t>Consider the location of branch offices and automatic teller machines (ATMs) when selecting a bank. Sometime you are charged a fee to use an ATM at a location other than your bank branch. Inquire about fees charged to you since they vary from bank to bank. Sometimes a bank may waive the fee if you arrange direct deposits with them.</a:t>
            </a:r>
          </a:p>
          <a:p>
            <a:pPr marL="0" indent="0">
              <a:buNone/>
            </a:pPr>
            <a:r>
              <a:rPr lang="en-US" sz="2000" b="1" dirty="0">
                <a:latin typeface="Palatino Linotype" panose="02040502050505030304" pitchFamily="18" charset="0"/>
              </a:rPr>
              <a:t>Opening a Bank Account: </a:t>
            </a:r>
            <a:r>
              <a:rPr lang="en-US" sz="2000" dirty="0">
                <a:latin typeface="Palatino Linotype" panose="02040502050505030304" pitchFamily="18" charset="0"/>
              </a:rPr>
              <a:t>Your passport, J-1 documents, and the “Bank Letter” from Fermilab showing your local address are usually acceptable. Most banks offer online banking, allowing you to pay bills and to monitor your bank account on-line, but you will need to set up the service.</a:t>
            </a:r>
          </a:p>
          <a:p>
            <a:pPr marL="0" indent="0">
              <a:buNone/>
            </a:pPr>
            <a:r>
              <a:rPr lang="en-US" sz="2000" b="1" dirty="0">
                <a:latin typeface="Palatino Linotype" panose="02040502050505030304" pitchFamily="18" charset="0"/>
              </a:rPr>
              <a:t>Debit Cards: </a:t>
            </a:r>
            <a:r>
              <a:rPr lang="en-US" sz="2000" dirty="0">
                <a:latin typeface="Palatino Linotype" panose="02040502050505030304" pitchFamily="18" charset="0"/>
              </a:rPr>
              <a:t>Most banks issue a debit card with the opening of a checking account. When you use a debit card, the money is directly taken from your bank account. Most businesses accept debit cards. You may be limited to a certain amount of daily cash withdrawals.</a:t>
            </a:r>
          </a:p>
          <a:p>
            <a:pPr marL="0" indent="0">
              <a:buNone/>
            </a:pPr>
            <a:r>
              <a:rPr lang="en-US" sz="2000" b="1" dirty="0">
                <a:latin typeface="Palatino Linotype" panose="02040502050505030304" pitchFamily="18" charset="0"/>
              </a:rPr>
              <a:t>Credit Cards:</a:t>
            </a:r>
            <a:r>
              <a:rPr lang="en-US" sz="2000" dirty="0">
                <a:latin typeface="Palatino Linotype" panose="02040502050505030304" pitchFamily="18" charset="0"/>
              </a:rPr>
              <a:t> Most banks offer credit cards. Please take some time to research and compare your options before deciding on a credit card. In most cases students may be required to have a SSN to apply for a credit card.</a:t>
            </a:r>
          </a:p>
        </p:txBody>
      </p:sp>
      <p:sp>
        <p:nvSpPr>
          <p:cNvPr id="7" name="Title 6"/>
          <p:cNvSpPr>
            <a:spLocks noGrp="1"/>
          </p:cNvSpPr>
          <p:nvPr>
            <p:ph type="title"/>
          </p:nvPr>
        </p:nvSpPr>
        <p:spPr>
          <a:xfrm>
            <a:off x="228600" y="251752"/>
            <a:ext cx="8686800" cy="427877"/>
          </a:xfrm>
        </p:spPr>
        <p:txBody>
          <a:bodyPr/>
          <a:lstStyle/>
          <a:p>
            <a:r>
              <a:rPr lang="en-US" dirty="0">
                <a:latin typeface="Palatino Linotype" panose="02040502050505030304" pitchFamily="18" charset="0"/>
              </a:rPr>
              <a:t>Getting Settled – Banking</a:t>
            </a:r>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spTree>
    <p:extLst>
      <p:ext uri="{BB962C8B-B14F-4D97-AF65-F5344CB8AC3E}">
        <p14:creationId xmlns:p14="http://schemas.microsoft.com/office/powerpoint/2010/main" val="4078868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lgn="just">
              <a:buNone/>
            </a:pPr>
            <a:r>
              <a:rPr lang="en-US" sz="2000" dirty="0">
                <a:latin typeface="Palatino Linotype" panose="02040502050505030304" pitchFamily="18" charset="0"/>
              </a:rPr>
              <a:t>As you are staying in the United States for more than a month, you should consider purchasing a cell phone through one of the major telephone carriers, such as Verizon, AT&amp;T, </a:t>
            </a:r>
            <a:r>
              <a:rPr lang="en-US" sz="2000" dirty="0" err="1">
                <a:latin typeface="Palatino Linotype" panose="02040502050505030304" pitchFamily="18" charset="0"/>
              </a:rPr>
              <a:t>TMobile</a:t>
            </a:r>
            <a:r>
              <a:rPr lang="en-US" sz="2000" dirty="0">
                <a:latin typeface="Palatino Linotype" panose="02040502050505030304" pitchFamily="18" charset="0"/>
              </a:rPr>
              <a:t>, Sprint, and MetroPCS. Your personal cell phone may work in the U.S., but keep in mind that it may be costly to use.</a:t>
            </a:r>
          </a:p>
          <a:p>
            <a:pPr marL="0" indent="0" algn="just">
              <a:buNone/>
            </a:pPr>
            <a:endParaRPr lang="en-US" sz="1200" dirty="0">
              <a:latin typeface="Palatino Linotype" panose="02040502050505030304" pitchFamily="18" charset="0"/>
            </a:endParaRPr>
          </a:p>
          <a:p>
            <a:pPr marL="0" indent="0" algn="just">
              <a:buNone/>
            </a:pPr>
            <a:r>
              <a:rPr lang="en-US" sz="2000" dirty="0">
                <a:latin typeface="Palatino Linotype" panose="02040502050505030304" pitchFamily="18" charset="0"/>
              </a:rPr>
              <a:t>The company </a:t>
            </a:r>
            <a:r>
              <a:rPr lang="en-US" sz="2000" dirty="0">
                <a:latin typeface="Palatino Linotype" panose="02040502050505030304" pitchFamily="18" charset="0"/>
                <a:hlinkClick r:id="rId2"/>
              </a:rPr>
              <a:t>J-1 SIM </a:t>
            </a:r>
            <a:r>
              <a:rPr lang="en-US" sz="2000" dirty="0">
                <a:latin typeface="Palatino Linotype" panose="02040502050505030304" pitchFamily="18" charset="0"/>
              </a:rPr>
              <a:t>offers SIM cards exclusively to J-1 Exchange Visitors and operates on the T-Mobile network, a large US carrier. This SIM will most likely be compatible with your European phone. Plans start at $25/month.</a:t>
            </a:r>
          </a:p>
          <a:p>
            <a:pPr marL="0" indent="0">
              <a:buNone/>
            </a:pPr>
            <a:endParaRPr lang="en-US" sz="2000" dirty="0">
              <a:latin typeface="Palatino Linotype" panose="02040502050505030304" pitchFamily="18" charset="0"/>
            </a:endParaRPr>
          </a:p>
          <a:p>
            <a:pPr marL="0" indent="0" algn="just">
              <a:buNone/>
            </a:pPr>
            <a:r>
              <a:rPr lang="en-US" sz="2000" dirty="0">
                <a:latin typeface="Palatino Linotype" panose="02040502050505030304" pitchFamily="18" charset="0"/>
              </a:rPr>
              <a:t>If you are calling to Italy, you will need to dial 011 + 39 + Italian number. If you are calling to another country, click </a:t>
            </a:r>
            <a:r>
              <a:rPr lang="en-US" sz="2000" dirty="0">
                <a:latin typeface="Palatino Linotype" panose="02040502050505030304" pitchFamily="18" charset="0"/>
                <a:hlinkClick r:id="rId3"/>
              </a:rPr>
              <a:t>here</a:t>
            </a:r>
            <a:r>
              <a:rPr lang="en-US" sz="2000" dirty="0">
                <a:latin typeface="Palatino Linotype" panose="02040502050505030304" pitchFamily="18" charset="0"/>
              </a:rPr>
              <a:t> to find the calling code.</a:t>
            </a:r>
          </a:p>
          <a:p>
            <a:pPr marL="0" indent="0">
              <a:buNone/>
            </a:pPr>
            <a:endParaRPr lang="en-US" sz="2000" dirty="0">
              <a:latin typeface="Palatino Linotype" panose="02040502050505030304" pitchFamily="18" charset="0"/>
            </a:endParaRPr>
          </a:p>
        </p:txBody>
      </p:sp>
      <p:sp>
        <p:nvSpPr>
          <p:cNvPr id="7" name="Title 6"/>
          <p:cNvSpPr>
            <a:spLocks noGrp="1"/>
          </p:cNvSpPr>
          <p:nvPr>
            <p:ph type="title"/>
          </p:nvPr>
        </p:nvSpPr>
        <p:spPr>
          <a:xfrm>
            <a:off x="228600" y="251752"/>
            <a:ext cx="8686800" cy="427877"/>
          </a:xfrm>
        </p:spPr>
        <p:txBody>
          <a:bodyPr/>
          <a:lstStyle/>
          <a:p>
            <a:r>
              <a:rPr lang="en-US" dirty="0">
                <a:latin typeface="Palatino Linotype" panose="02040502050505030304" pitchFamily="18" charset="0"/>
              </a:rPr>
              <a:t>Getting Settled – Phone</a:t>
            </a:r>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spTree>
    <p:extLst>
      <p:ext uri="{BB962C8B-B14F-4D97-AF65-F5344CB8AC3E}">
        <p14:creationId xmlns:p14="http://schemas.microsoft.com/office/powerpoint/2010/main" val="985264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lgn="just">
              <a:buNone/>
            </a:pPr>
            <a:r>
              <a:rPr lang="en-US" sz="2000" dirty="0">
                <a:latin typeface="Palatino Linotype" panose="02040502050505030304" pitchFamily="18" charset="0"/>
              </a:rPr>
              <a:t>All Exchange Visitors and dependents must have valid health insurance for the full duration of their stay in the United States. You purchased a plan as part of your J-1 Visa process – please review the terms of that contract.</a:t>
            </a:r>
          </a:p>
          <a:p>
            <a:pPr marL="0" indent="0">
              <a:buNone/>
            </a:pPr>
            <a:endParaRPr lang="en-US" sz="1200" dirty="0">
              <a:latin typeface="Palatino Linotype" panose="02040502050505030304" pitchFamily="18" charset="0"/>
            </a:endParaRPr>
          </a:p>
          <a:p>
            <a:pPr marL="0" indent="0" algn="just">
              <a:buNone/>
            </a:pPr>
            <a:r>
              <a:rPr lang="en-US" sz="2000" b="1" dirty="0">
                <a:latin typeface="Palatino Linotype" panose="02040502050505030304" pitchFamily="18" charset="0"/>
              </a:rPr>
              <a:t>Seeking Medical Care:</a:t>
            </a:r>
            <a:r>
              <a:rPr lang="en-US" sz="2000" dirty="0">
                <a:latin typeface="Palatino Linotype" panose="02040502050505030304" pitchFamily="18" charset="0"/>
              </a:rPr>
              <a:t> Before heading to the doctor’s office, call your insurance company and ask what steps you need to follow to ensure that your doctor’s visit will be covered by your insurance. Many times you will need to pay upfront for an appointment and then be reimbursed. If this is the case, your doctor will need to fill out a claim form during your appointment that you will later submit to your insurance company.</a:t>
            </a:r>
          </a:p>
          <a:p>
            <a:pPr marL="0" indent="0" algn="just">
              <a:buNone/>
            </a:pPr>
            <a:endParaRPr lang="en-US" sz="2000" dirty="0">
              <a:latin typeface="Palatino Linotype" panose="02040502050505030304" pitchFamily="18" charset="0"/>
            </a:endParaRPr>
          </a:p>
          <a:p>
            <a:pPr marL="0" indent="0" algn="just">
              <a:buNone/>
            </a:pPr>
            <a:r>
              <a:rPr lang="en-US" sz="2000" b="1" dirty="0">
                <a:latin typeface="Palatino Linotype" panose="02040502050505030304" pitchFamily="18" charset="0"/>
                <a:hlinkClick r:id="rId2"/>
              </a:rPr>
              <a:t>Hospital</a:t>
            </a:r>
            <a:r>
              <a:rPr lang="en-US" sz="2000" b="1" dirty="0">
                <a:latin typeface="Palatino Linotype" panose="02040502050505030304" pitchFamily="18" charset="0"/>
              </a:rPr>
              <a:t>, </a:t>
            </a:r>
            <a:r>
              <a:rPr lang="en-US" sz="2000" b="1" dirty="0">
                <a:latin typeface="Palatino Linotype" panose="02040502050505030304" pitchFamily="18" charset="0"/>
                <a:hlinkClick r:id="rId3"/>
              </a:rPr>
              <a:t>Doctor</a:t>
            </a:r>
            <a:r>
              <a:rPr lang="en-US" sz="2000" b="1" dirty="0">
                <a:latin typeface="Palatino Linotype" panose="02040502050505030304" pitchFamily="18" charset="0"/>
              </a:rPr>
              <a:t>, or </a:t>
            </a:r>
            <a:r>
              <a:rPr lang="en-US" sz="2000" b="1" dirty="0">
                <a:latin typeface="Palatino Linotype" panose="02040502050505030304" pitchFamily="18" charset="0"/>
                <a:hlinkClick r:id="rId4"/>
              </a:rPr>
              <a:t>Clinic</a:t>
            </a:r>
            <a:r>
              <a:rPr lang="en-US" sz="2000" b="1" dirty="0">
                <a:latin typeface="Palatino Linotype" panose="02040502050505030304" pitchFamily="18" charset="0"/>
              </a:rPr>
              <a:t>:</a:t>
            </a:r>
            <a:r>
              <a:rPr lang="en-US" sz="2000" dirty="0">
                <a:latin typeface="Palatino Linotype" panose="02040502050505030304" pitchFamily="18" charset="0"/>
              </a:rPr>
              <a:t> Hospitals are meant for emergency situations. If you have a specific or ongoing medical concern, you should find a doctor in that specialty area. Walk-in clinics are a better and more affordable option for common ailments, such as sore throat, fever, flu, etc. </a:t>
            </a:r>
          </a:p>
          <a:p>
            <a:pPr marL="0" indent="0" algn="just">
              <a:buNone/>
            </a:pPr>
            <a:endParaRPr lang="en-US" sz="2000" b="1" dirty="0">
              <a:latin typeface="Palatino Linotype" panose="02040502050505030304" pitchFamily="18" charset="0"/>
            </a:endParaRPr>
          </a:p>
          <a:p>
            <a:pPr marL="0" indent="0">
              <a:buNone/>
            </a:pPr>
            <a:endParaRPr lang="en-US" sz="2000" b="1" dirty="0">
              <a:latin typeface="Palatino Linotype" panose="02040502050505030304" pitchFamily="18" charset="0"/>
            </a:endParaRPr>
          </a:p>
        </p:txBody>
      </p:sp>
      <p:sp>
        <p:nvSpPr>
          <p:cNvPr id="7" name="Title 6"/>
          <p:cNvSpPr>
            <a:spLocks noGrp="1"/>
          </p:cNvSpPr>
          <p:nvPr>
            <p:ph type="title"/>
          </p:nvPr>
        </p:nvSpPr>
        <p:spPr>
          <a:xfrm>
            <a:off x="228600" y="251752"/>
            <a:ext cx="8686800" cy="427877"/>
          </a:xfrm>
        </p:spPr>
        <p:txBody>
          <a:bodyPr/>
          <a:lstStyle/>
          <a:p>
            <a:r>
              <a:rPr lang="en-US" dirty="0">
                <a:latin typeface="Palatino Linotype" panose="02040502050505030304" pitchFamily="18" charset="0"/>
              </a:rPr>
              <a:t>Health Insurance and Health Care</a:t>
            </a:r>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spTree>
    <p:extLst>
      <p:ext uri="{BB962C8B-B14F-4D97-AF65-F5344CB8AC3E}">
        <p14:creationId xmlns:p14="http://schemas.microsoft.com/office/powerpoint/2010/main" val="2881129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lgn="just">
              <a:buNone/>
            </a:pPr>
            <a:r>
              <a:rPr lang="en-US" sz="2000" dirty="0">
                <a:latin typeface="Palatino Linotype" panose="02040502050505030304" pitchFamily="18" charset="0"/>
              </a:rPr>
              <a:t>If you receive a wage during an internship or training program (excluding VIEs), you are required by law to pay federal, state, and local or city income taxes. You are not required to pay Social Security &amp; Medicare Tax (FICA) or Federal Unemployment Tax (FUTA). All J-1 Exchange Visitors must file a tax return with the Internal Revenue Service (IRS). The IRS is the U.S. government agency responsible for collecting taxes, and publishes a yearly comprehensive </a:t>
            </a:r>
            <a:r>
              <a:rPr lang="en-US" sz="2000" dirty="0">
                <a:latin typeface="Palatino Linotype" panose="02040502050505030304" pitchFamily="18" charset="0"/>
                <a:hlinkClick r:id="rId2"/>
              </a:rPr>
              <a:t>U.S. Tax Guide for Aliens</a:t>
            </a:r>
            <a:r>
              <a:rPr lang="en-US" sz="2000" dirty="0">
                <a:latin typeface="Palatino Linotype" panose="02040502050505030304" pitchFamily="18" charset="0"/>
              </a:rPr>
              <a:t>.</a:t>
            </a:r>
          </a:p>
          <a:p>
            <a:pPr marL="0" indent="0">
              <a:buNone/>
            </a:pPr>
            <a:endParaRPr lang="en-US" sz="1200" dirty="0">
              <a:latin typeface="Palatino Linotype" panose="02040502050505030304" pitchFamily="18" charset="0"/>
            </a:endParaRPr>
          </a:p>
          <a:p>
            <a:pPr marL="0" indent="0" algn="just">
              <a:buNone/>
            </a:pPr>
            <a:r>
              <a:rPr lang="en-US" sz="2000" b="1" dirty="0">
                <a:latin typeface="Palatino Linotype" panose="02040502050505030304" pitchFamily="18" charset="0"/>
              </a:rPr>
              <a:t>April Tax Day:</a:t>
            </a:r>
            <a:r>
              <a:rPr lang="en-US" sz="2000" dirty="0">
                <a:latin typeface="Palatino Linotype" panose="02040502050505030304" pitchFamily="18" charset="0"/>
              </a:rPr>
              <a:t> Normally, tax returns must be submitted by this day, which usually will fall on April 15th. If your stipend is paid by Fermilab, you will need your W-2 tax form in order to file your taxes. If your stipend is paid by the foreign entity, you are exempt from having a W-2 tax form. </a:t>
            </a:r>
          </a:p>
          <a:p>
            <a:pPr marL="0" indent="0" algn="just">
              <a:buNone/>
            </a:pPr>
            <a:endParaRPr lang="en-US" sz="1200" b="1" dirty="0">
              <a:latin typeface="Palatino Linotype" panose="02040502050505030304" pitchFamily="18" charset="0"/>
            </a:endParaRPr>
          </a:p>
          <a:p>
            <a:pPr marL="0" indent="0" algn="just">
              <a:buNone/>
            </a:pPr>
            <a:r>
              <a:rPr lang="en-US" sz="2000" b="1" dirty="0">
                <a:latin typeface="Palatino Linotype" panose="02040502050505030304" pitchFamily="18" charset="0"/>
              </a:rPr>
              <a:t>W-2 Form:</a:t>
            </a:r>
            <a:r>
              <a:rPr lang="en-US" sz="2000" dirty="0">
                <a:latin typeface="Palatino Linotype" panose="02040502050505030304" pitchFamily="18" charset="0"/>
              </a:rPr>
              <a:t> Fermilab sends out the W-2s in January. Please ensure that Fermilab has your permanent address abroad or your W-2 might not get to you in time.</a:t>
            </a:r>
            <a:endParaRPr lang="en-US" sz="2000" b="1" dirty="0">
              <a:latin typeface="Palatino Linotype" panose="02040502050505030304" pitchFamily="18" charset="0"/>
            </a:endParaRPr>
          </a:p>
          <a:p>
            <a:pPr marL="0" indent="0">
              <a:buNone/>
            </a:pPr>
            <a:endParaRPr lang="en-US" sz="2000" b="1" dirty="0">
              <a:latin typeface="Palatino Linotype" panose="02040502050505030304" pitchFamily="18" charset="0"/>
            </a:endParaRPr>
          </a:p>
        </p:txBody>
      </p:sp>
      <p:sp>
        <p:nvSpPr>
          <p:cNvPr id="7" name="Title 6"/>
          <p:cNvSpPr>
            <a:spLocks noGrp="1"/>
          </p:cNvSpPr>
          <p:nvPr>
            <p:ph type="title"/>
          </p:nvPr>
        </p:nvSpPr>
        <p:spPr>
          <a:xfrm>
            <a:off x="228600" y="251752"/>
            <a:ext cx="8686800" cy="427877"/>
          </a:xfrm>
        </p:spPr>
        <p:txBody>
          <a:bodyPr/>
          <a:lstStyle/>
          <a:p>
            <a:r>
              <a:rPr lang="en-US" dirty="0">
                <a:latin typeface="Palatino Linotype" panose="02040502050505030304" pitchFamily="18" charset="0"/>
              </a:rPr>
              <a:t>US Taxes</a:t>
            </a:r>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spTree>
    <p:extLst>
      <p:ext uri="{BB962C8B-B14F-4D97-AF65-F5344CB8AC3E}">
        <p14:creationId xmlns:p14="http://schemas.microsoft.com/office/powerpoint/2010/main" val="3484549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5059363"/>
          </a:xfrm>
        </p:spPr>
        <p:txBody>
          <a:bodyPr/>
          <a:lstStyle/>
          <a:p>
            <a:pPr marL="0" indent="0" algn="just">
              <a:buNone/>
            </a:pPr>
            <a:r>
              <a:rPr lang="en-US" sz="2000" b="1" dirty="0">
                <a:latin typeface="Palatino Linotype" panose="02040502050505030304" pitchFamily="18" charset="0"/>
              </a:rPr>
              <a:t>Tax Preparation Assistance:</a:t>
            </a:r>
            <a:r>
              <a:rPr lang="en-US" sz="2000" dirty="0">
                <a:latin typeface="Palatino Linotype" panose="02040502050505030304" pitchFamily="18" charset="0"/>
              </a:rPr>
              <a:t> In February, the Visa Office will send out a mass email offering FREE Tax Prep software, Glacier Tax Prep, which will allow you to prepare your Federal Tax return online. </a:t>
            </a:r>
            <a:r>
              <a:rPr lang="en-US" sz="2000" b="1" u="sng" dirty="0">
                <a:latin typeface="Palatino Linotype" panose="02040502050505030304" pitchFamily="18" charset="0"/>
              </a:rPr>
              <a:t>You must respond to us if you would like to use this software.</a:t>
            </a:r>
            <a:r>
              <a:rPr lang="en-US" sz="2000" dirty="0">
                <a:latin typeface="Palatino Linotype" panose="02040502050505030304" pitchFamily="18" charset="0"/>
              </a:rPr>
              <a:t> At the end of the Glacier’s Federal return you will have an opportunity to purchase access to a State return preparation. Alternatively, you may use your Federal tax forms to prepare the State return on your own.</a:t>
            </a:r>
          </a:p>
          <a:p>
            <a:pPr marL="0" indent="0">
              <a:buNone/>
            </a:pPr>
            <a:endParaRPr lang="en-US" sz="2000" b="1" dirty="0">
              <a:latin typeface="Palatino Linotype" panose="02040502050505030304" pitchFamily="18" charset="0"/>
            </a:endParaRPr>
          </a:p>
          <a:p>
            <a:pPr marL="0" indent="0" algn="just">
              <a:buNone/>
            </a:pPr>
            <a:r>
              <a:rPr lang="en-US" sz="2000" b="1" dirty="0">
                <a:latin typeface="Palatino Linotype" panose="02040502050505030304" pitchFamily="18" charset="0"/>
              </a:rPr>
              <a:t>***For full information on taxes in the United States, please visit the </a:t>
            </a:r>
            <a:r>
              <a:rPr lang="en-US" sz="2000" b="1" dirty="0">
                <a:latin typeface="Palatino Linotype" panose="02040502050505030304" pitchFamily="18" charset="0"/>
                <a:hlinkClick r:id="rId2"/>
              </a:rPr>
              <a:t>Taxation of Nonresident Aliens </a:t>
            </a:r>
            <a:r>
              <a:rPr lang="en-US" sz="2000" b="1" dirty="0">
                <a:latin typeface="Palatino Linotype" panose="02040502050505030304" pitchFamily="18" charset="0"/>
              </a:rPr>
              <a:t>section of the IRS website and </a:t>
            </a:r>
            <a:r>
              <a:rPr lang="en-US" sz="2000" b="1" dirty="0">
                <a:latin typeface="Palatino Linotype" panose="02040502050505030304" pitchFamily="18" charset="0"/>
                <a:hlinkClick r:id="rId3"/>
              </a:rPr>
              <a:t>Publication 519, U.S. Tax Guide for Aliens</a:t>
            </a:r>
            <a:r>
              <a:rPr lang="en-US" sz="2000" b="1" dirty="0">
                <a:latin typeface="Palatino Linotype" panose="02040502050505030304" pitchFamily="18" charset="0"/>
              </a:rPr>
              <a:t>. Fermilab has created this resource document based on information provided by the IRS. We are not tax experts, and therefore are not liable for any incorrect information provided in this guide.***</a:t>
            </a:r>
          </a:p>
          <a:p>
            <a:pPr marL="0" indent="0">
              <a:buNone/>
            </a:pPr>
            <a:endParaRPr lang="en-US" sz="2000" b="1" dirty="0">
              <a:latin typeface="Palatino Linotype" panose="02040502050505030304" pitchFamily="18" charset="0"/>
            </a:endParaRPr>
          </a:p>
        </p:txBody>
      </p:sp>
      <p:sp>
        <p:nvSpPr>
          <p:cNvPr id="7" name="Title 6"/>
          <p:cNvSpPr>
            <a:spLocks noGrp="1"/>
          </p:cNvSpPr>
          <p:nvPr>
            <p:ph type="title"/>
          </p:nvPr>
        </p:nvSpPr>
        <p:spPr>
          <a:xfrm>
            <a:off x="228600" y="251752"/>
            <a:ext cx="8686800" cy="427877"/>
          </a:xfrm>
        </p:spPr>
        <p:txBody>
          <a:bodyPr/>
          <a:lstStyle/>
          <a:p>
            <a:r>
              <a:rPr lang="en-US" dirty="0">
                <a:latin typeface="Palatino Linotype" panose="02040502050505030304" pitchFamily="18" charset="0"/>
              </a:rPr>
              <a:t>US Taxes – Continued </a:t>
            </a:r>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spTree>
    <p:extLst>
      <p:ext uri="{BB962C8B-B14F-4D97-AF65-F5344CB8AC3E}">
        <p14:creationId xmlns:p14="http://schemas.microsoft.com/office/powerpoint/2010/main" val="1608899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5059363"/>
          </a:xfrm>
        </p:spPr>
        <p:txBody>
          <a:bodyPr/>
          <a:lstStyle/>
          <a:p>
            <a:pPr marL="0" indent="0">
              <a:buNone/>
            </a:pPr>
            <a:r>
              <a:rPr lang="en-US" sz="2000" b="1" dirty="0">
                <a:latin typeface="Palatino Linotype" panose="02040502050505030304" pitchFamily="18" charset="0"/>
              </a:rPr>
              <a:t>J-1 Exit Orientation:</a:t>
            </a:r>
            <a:r>
              <a:rPr lang="en-US" sz="2000" dirty="0">
                <a:latin typeface="Palatino Linotype" panose="02040502050505030304" pitchFamily="18" charset="0"/>
              </a:rPr>
              <a:t> Before your program ends, you must attend an Exit Orientation with the Visa Office (scheduled for the Monday before your program ends). During this Orientation you will complete an Exit Checklist that helps you understand</a:t>
            </a:r>
          </a:p>
          <a:p>
            <a:r>
              <a:rPr lang="en-US" sz="2000" dirty="0">
                <a:latin typeface="Palatino Linotype" panose="02040502050505030304" pitchFamily="18" charset="0"/>
              </a:rPr>
              <a:t>What happens with your US immigration record when your program ends and you depart the U.S.; and</a:t>
            </a:r>
          </a:p>
          <a:p>
            <a:r>
              <a:rPr lang="en-US" sz="2000" dirty="0">
                <a:latin typeface="Palatino Linotype" panose="02040502050505030304" pitchFamily="18" charset="0"/>
              </a:rPr>
              <a:t>What to do to file your U.S. tax return next year.</a:t>
            </a:r>
          </a:p>
          <a:p>
            <a:pPr marL="0" indent="0">
              <a:buNone/>
            </a:pPr>
            <a:endParaRPr lang="en-US" sz="1200" dirty="0">
              <a:latin typeface="Palatino Linotype" panose="02040502050505030304" pitchFamily="18" charset="0"/>
            </a:endParaRPr>
          </a:p>
          <a:p>
            <a:pPr marL="0" indent="0">
              <a:buNone/>
            </a:pPr>
            <a:r>
              <a:rPr lang="en-US" sz="2000" b="1" dirty="0">
                <a:latin typeface="Palatino Linotype" panose="02040502050505030304" pitchFamily="18" charset="0"/>
              </a:rPr>
              <a:t>Fermilab Property: </a:t>
            </a:r>
            <a:r>
              <a:rPr lang="en-US" sz="2000" dirty="0">
                <a:latin typeface="Palatino Linotype" panose="02040502050505030304" pitchFamily="18" charset="0"/>
              </a:rPr>
              <a:t>You must return all Fermilab property including but not limited to your Fermilab ID badge, computers, or other equipment.</a:t>
            </a:r>
          </a:p>
          <a:p>
            <a:pPr marL="0" indent="0">
              <a:buNone/>
            </a:pPr>
            <a:endParaRPr lang="en-US" sz="1200" dirty="0">
              <a:latin typeface="Palatino Linotype" panose="02040502050505030304" pitchFamily="18" charset="0"/>
            </a:endParaRPr>
          </a:p>
          <a:p>
            <a:pPr marL="0" indent="0">
              <a:buNone/>
            </a:pPr>
            <a:r>
              <a:rPr lang="en-US" sz="2000" b="1" dirty="0">
                <a:latin typeface="Palatino Linotype" panose="02040502050505030304" pitchFamily="18" charset="0"/>
              </a:rPr>
              <a:t>Grace period:</a:t>
            </a:r>
            <a:r>
              <a:rPr lang="en-US" sz="2000" dirty="0">
                <a:latin typeface="Palatino Linotype" panose="02040502050505030304" pitchFamily="18" charset="0"/>
              </a:rPr>
              <a:t> J-1 Interns have a “grace period” after the end of their program (as listed on the DS-2019) of 30 days. You are not work-authorized during your grace period! You cannot receive a salary during your grace period! Departure from the U.S. must occur on or before the last day of your grace period.</a:t>
            </a:r>
          </a:p>
          <a:p>
            <a:pPr marL="0" indent="0">
              <a:buNone/>
            </a:pPr>
            <a:endParaRPr lang="en-US" sz="2000" dirty="0">
              <a:latin typeface="Palatino Linotype" panose="02040502050505030304" pitchFamily="18" charset="0"/>
            </a:endParaRPr>
          </a:p>
          <a:p>
            <a:pPr marL="0" indent="0">
              <a:buNone/>
            </a:pPr>
            <a:endParaRPr lang="en-US" sz="2000" b="1" dirty="0">
              <a:latin typeface="Palatino Linotype" panose="02040502050505030304" pitchFamily="18" charset="0"/>
            </a:endParaRPr>
          </a:p>
          <a:p>
            <a:pPr marL="0" indent="0">
              <a:buNone/>
            </a:pPr>
            <a:endParaRPr lang="en-US" sz="2000" b="1" dirty="0">
              <a:latin typeface="Palatino Linotype" panose="02040502050505030304" pitchFamily="18" charset="0"/>
            </a:endParaRPr>
          </a:p>
        </p:txBody>
      </p:sp>
      <p:sp>
        <p:nvSpPr>
          <p:cNvPr id="7" name="Title 6"/>
          <p:cNvSpPr>
            <a:spLocks noGrp="1"/>
          </p:cNvSpPr>
          <p:nvPr>
            <p:ph type="title"/>
          </p:nvPr>
        </p:nvSpPr>
        <p:spPr>
          <a:xfrm>
            <a:off x="228600" y="251752"/>
            <a:ext cx="8686800" cy="427877"/>
          </a:xfrm>
        </p:spPr>
        <p:txBody>
          <a:bodyPr/>
          <a:lstStyle/>
          <a:p>
            <a:r>
              <a:rPr lang="en-US" dirty="0">
                <a:latin typeface="Palatino Linotype" panose="02040502050505030304" pitchFamily="18" charset="0"/>
              </a:rPr>
              <a:t>Ending Your Program</a:t>
            </a:r>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spTree>
    <p:extLst>
      <p:ext uri="{BB962C8B-B14F-4D97-AF65-F5344CB8AC3E}">
        <p14:creationId xmlns:p14="http://schemas.microsoft.com/office/powerpoint/2010/main" val="2009885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5059363"/>
          </a:xfrm>
        </p:spPr>
        <p:txBody>
          <a:bodyPr/>
          <a:lstStyle/>
          <a:p>
            <a:pPr marL="0" indent="0" algn="ctr">
              <a:buNone/>
            </a:pPr>
            <a:r>
              <a:rPr lang="en-US" sz="2000" dirty="0">
                <a:latin typeface="Palatino Linotype" panose="02040502050505030304" pitchFamily="18" charset="0"/>
              </a:rPr>
              <a:t>If you have any other questions about these or any other topics, come to the Visa Office and we will do our best to help!</a:t>
            </a:r>
          </a:p>
          <a:p>
            <a:pPr marL="0" indent="0" algn="ctr">
              <a:buNone/>
            </a:pPr>
            <a:endParaRPr lang="en-US" sz="2000" dirty="0">
              <a:latin typeface="Palatino Linotype" panose="02040502050505030304" pitchFamily="18" charset="0"/>
            </a:endParaRPr>
          </a:p>
          <a:p>
            <a:pPr marL="0" indent="0" algn="ctr">
              <a:buNone/>
            </a:pPr>
            <a:r>
              <a:rPr lang="en-US" sz="2000" dirty="0">
                <a:latin typeface="Palatino Linotype" panose="02040502050505030304" pitchFamily="18" charset="0"/>
              </a:rPr>
              <a:t>You can also contact us via email or phone:</a:t>
            </a:r>
          </a:p>
          <a:p>
            <a:pPr marL="0" indent="0" algn="ctr">
              <a:buNone/>
            </a:pPr>
            <a:r>
              <a:rPr lang="en-US" sz="2000" dirty="0">
                <a:latin typeface="Palatino Linotype" panose="02040502050505030304" pitchFamily="18" charset="0"/>
              </a:rPr>
              <a:t>Valery Stanley: </a:t>
            </a:r>
          </a:p>
          <a:p>
            <a:pPr marL="0" indent="0" algn="ctr">
              <a:buNone/>
            </a:pPr>
            <a:r>
              <a:rPr lang="en-US" sz="2000" dirty="0">
                <a:latin typeface="Palatino Linotype" panose="02040502050505030304" pitchFamily="18" charset="0"/>
                <a:hlinkClick r:id="rId2"/>
              </a:rPr>
              <a:t>vstanley@fnal.gov</a:t>
            </a:r>
            <a:r>
              <a:rPr lang="en-US" sz="2000" dirty="0">
                <a:latin typeface="Palatino Linotype" panose="02040502050505030304" pitchFamily="18" charset="0"/>
              </a:rPr>
              <a:t> or 630-840-3933</a:t>
            </a:r>
          </a:p>
          <a:p>
            <a:pPr marL="0" indent="0" algn="ctr">
              <a:buNone/>
            </a:pPr>
            <a:r>
              <a:rPr lang="en-US" sz="2000" dirty="0">
                <a:latin typeface="Palatino Linotype" panose="02040502050505030304" pitchFamily="18" charset="0"/>
              </a:rPr>
              <a:t>And</a:t>
            </a:r>
          </a:p>
          <a:p>
            <a:pPr marL="0" indent="0" algn="ctr">
              <a:buNone/>
            </a:pPr>
            <a:r>
              <a:rPr lang="en-US" sz="2000" dirty="0" err="1">
                <a:latin typeface="Palatino Linotype" panose="02040502050505030304" pitchFamily="18" charset="0"/>
              </a:rPr>
              <a:t>Kappy</a:t>
            </a:r>
            <a:r>
              <a:rPr lang="en-US" sz="2000" dirty="0">
                <a:latin typeface="Palatino Linotype" panose="02040502050505030304" pitchFamily="18" charset="0"/>
              </a:rPr>
              <a:t> Sherman:</a:t>
            </a:r>
            <a:br>
              <a:rPr lang="en-US" sz="2000" dirty="0">
                <a:latin typeface="Palatino Linotype" panose="02040502050505030304" pitchFamily="18" charset="0"/>
              </a:rPr>
            </a:br>
            <a:r>
              <a:rPr lang="en-US" sz="2000" dirty="0">
                <a:latin typeface="Palatino Linotype" panose="02040502050505030304" pitchFamily="18" charset="0"/>
                <a:hlinkClick r:id="rId3"/>
              </a:rPr>
              <a:t>kappy013@fnal.gov</a:t>
            </a:r>
            <a:r>
              <a:rPr lang="en-US" sz="2000" dirty="0">
                <a:latin typeface="Palatino Linotype" panose="02040502050505030304" pitchFamily="18" charset="0"/>
              </a:rPr>
              <a:t> or 630-8403811</a:t>
            </a:r>
          </a:p>
          <a:p>
            <a:pPr marL="0" indent="0" algn="ctr">
              <a:buNone/>
            </a:pPr>
            <a:endParaRPr lang="en-US" sz="2000" dirty="0">
              <a:latin typeface="Palatino Linotype" panose="02040502050505030304" pitchFamily="18" charset="0"/>
            </a:endParaRPr>
          </a:p>
          <a:p>
            <a:pPr marL="0" indent="0">
              <a:buNone/>
            </a:pPr>
            <a:endParaRPr lang="en-US" sz="2000" dirty="0">
              <a:latin typeface="Palatino Linotype" panose="02040502050505030304" pitchFamily="18" charset="0"/>
            </a:endParaRPr>
          </a:p>
          <a:p>
            <a:pPr marL="0" indent="0">
              <a:buNone/>
            </a:pPr>
            <a:endParaRPr lang="en-US" sz="2000" dirty="0">
              <a:latin typeface="Palatino Linotype" panose="02040502050505030304" pitchFamily="18" charset="0"/>
            </a:endParaRPr>
          </a:p>
          <a:p>
            <a:pPr marL="0" indent="0">
              <a:buNone/>
            </a:pPr>
            <a:endParaRPr lang="en-US" sz="2000" b="1" dirty="0">
              <a:latin typeface="Palatino Linotype" panose="02040502050505030304" pitchFamily="18" charset="0"/>
            </a:endParaRPr>
          </a:p>
          <a:p>
            <a:pPr marL="0" indent="0">
              <a:buNone/>
            </a:pPr>
            <a:endParaRPr lang="en-US" sz="2000" b="1" dirty="0">
              <a:latin typeface="Palatino Linotype" panose="02040502050505030304" pitchFamily="18" charset="0"/>
            </a:endParaRPr>
          </a:p>
        </p:txBody>
      </p:sp>
      <p:sp>
        <p:nvSpPr>
          <p:cNvPr id="7" name="Title 6"/>
          <p:cNvSpPr>
            <a:spLocks noGrp="1"/>
          </p:cNvSpPr>
          <p:nvPr>
            <p:ph type="title"/>
          </p:nvPr>
        </p:nvSpPr>
        <p:spPr>
          <a:xfrm>
            <a:off x="228600" y="251752"/>
            <a:ext cx="8686800" cy="427877"/>
          </a:xfrm>
        </p:spPr>
        <p:txBody>
          <a:bodyPr/>
          <a:lstStyle/>
          <a:p>
            <a:r>
              <a:rPr lang="en-US" dirty="0">
                <a:latin typeface="Palatino Linotype" panose="02040502050505030304" pitchFamily="18" charset="0"/>
              </a:rPr>
              <a:t>Questions?</a:t>
            </a:r>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17</a:t>
            </a:fld>
            <a:endParaRPr lang="en-US" dirty="0"/>
          </a:p>
        </p:txBody>
      </p:sp>
    </p:spTree>
    <p:extLst>
      <p:ext uri="{BB962C8B-B14F-4D97-AF65-F5344CB8AC3E}">
        <p14:creationId xmlns:p14="http://schemas.microsoft.com/office/powerpoint/2010/main" val="1697869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en-US" sz="1800" b="1" dirty="0">
                <a:latin typeface="Palatino Linotype" panose="02040502050505030304" pitchFamily="18" charset="0"/>
              </a:rPr>
              <a:t>Your J-1 Sponsor Representatives - Visa Office</a:t>
            </a:r>
            <a:r>
              <a:rPr lang="en-US" sz="1800" dirty="0">
                <a:latin typeface="Palatino Linotype" panose="02040502050505030304" pitchFamily="18" charset="0"/>
              </a:rPr>
              <a:t>: Wilson Hall, 15 West</a:t>
            </a:r>
          </a:p>
          <a:p>
            <a:pPr lvl="1"/>
            <a:r>
              <a:rPr lang="en-US" sz="1600" dirty="0">
                <a:latin typeface="Palatino Linotype" panose="02040502050505030304" pitchFamily="18" charset="0"/>
              </a:rPr>
              <a:t>630-840-3933 (Valery Stanley) / 3811 (</a:t>
            </a:r>
            <a:r>
              <a:rPr lang="en-US" sz="1600" dirty="0" err="1">
                <a:latin typeface="Palatino Linotype" panose="02040502050505030304" pitchFamily="18" charset="0"/>
              </a:rPr>
              <a:t>Kappy</a:t>
            </a:r>
            <a:r>
              <a:rPr lang="en-US" sz="1600" dirty="0">
                <a:latin typeface="Palatino Linotype" panose="02040502050505030304" pitchFamily="18" charset="0"/>
              </a:rPr>
              <a:t> Sherman)</a:t>
            </a:r>
          </a:p>
          <a:p>
            <a:pPr lvl="1"/>
            <a:r>
              <a:rPr lang="en-US" sz="1600" dirty="0">
                <a:latin typeface="Palatino Linotype" panose="02040502050505030304" pitchFamily="18" charset="0"/>
                <a:hlinkClick r:id="rId2"/>
              </a:rPr>
              <a:t>visaoffice@fnal.gov</a:t>
            </a:r>
            <a:r>
              <a:rPr lang="en-US" sz="1600" dirty="0">
                <a:latin typeface="Palatino Linotype" panose="02040502050505030304" pitchFamily="18" charset="0"/>
              </a:rPr>
              <a:t> </a:t>
            </a:r>
          </a:p>
          <a:p>
            <a:pPr lvl="1"/>
            <a:r>
              <a:rPr lang="en-US" sz="1600" dirty="0">
                <a:latin typeface="Palatino Linotype" panose="02040502050505030304" pitchFamily="18" charset="0"/>
                <a:hlinkClick r:id="rId3"/>
              </a:rPr>
              <a:t>http://get-connected.fnal.gov/visa</a:t>
            </a:r>
            <a:r>
              <a:rPr lang="en-US" sz="1600" dirty="0">
                <a:latin typeface="Palatino Linotype" panose="02040502050505030304" pitchFamily="18" charset="0"/>
              </a:rPr>
              <a:t>  </a:t>
            </a:r>
          </a:p>
          <a:p>
            <a:pPr marL="0" indent="0">
              <a:buNone/>
            </a:pPr>
            <a:r>
              <a:rPr lang="en-US" sz="1800" b="1" dirty="0">
                <a:latin typeface="Palatino Linotype" panose="02040502050505030304" pitchFamily="18" charset="0"/>
              </a:rPr>
              <a:t>Users Office</a:t>
            </a:r>
            <a:r>
              <a:rPr lang="en-US" sz="1800" dirty="0">
                <a:latin typeface="Palatino Linotype" panose="02040502050505030304" pitchFamily="18" charset="0"/>
              </a:rPr>
              <a:t>: Wilson Hall, Mezzanine</a:t>
            </a:r>
          </a:p>
          <a:p>
            <a:pPr lvl="1"/>
            <a:r>
              <a:rPr lang="en-US" sz="1600" dirty="0">
                <a:latin typeface="Palatino Linotype" panose="02040502050505030304" pitchFamily="18" charset="0"/>
              </a:rPr>
              <a:t>630-840-3111 (Kim Pearce) / 4376 (Linda Granbur)</a:t>
            </a:r>
          </a:p>
          <a:p>
            <a:pPr lvl="1"/>
            <a:r>
              <a:rPr lang="en-US" sz="1600" dirty="0">
                <a:latin typeface="Palatino Linotype" panose="02040502050505030304" pitchFamily="18" charset="0"/>
                <a:hlinkClick r:id="rId4"/>
              </a:rPr>
              <a:t>usersoffice@fnal.gov</a:t>
            </a:r>
            <a:endParaRPr lang="en-US" sz="1600" dirty="0">
              <a:latin typeface="Palatino Linotype" panose="02040502050505030304" pitchFamily="18" charset="0"/>
            </a:endParaRPr>
          </a:p>
          <a:p>
            <a:pPr lvl="1"/>
            <a:r>
              <a:rPr lang="en-US" sz="1600" dirty="0">
                <a:latin typeface="Palatino Linotype" panose="02040502050505030304" pitchFamily="18" charset="0"/>
                <a:hlinkClick r:id="rId5"/>
              </a:rPr>
              <a:t>http://get-connected.fnal.gov/users</a:t>
            </a:r>
            <a:endParaRPr lang="en-US" sz="1600" dirty="0">
              <a:latin typeface="Palatino Linotype" panose="02040502050505030304" pitchFamily="18" charset="0"/>
            </a:endParaRPr>
          </a:p>
          <a:p>
            <a:pPr marL="0" indent="0">
              <a:buNone/>
            </a:pPr>
            <a:r>
              <a:rPr lang="en-US" sz="1800" b="1" dirty="0">
                <a:latin typeface="Palatino Linotype" panose="02040502050505030304" pitchFamily="18" charset="0"/>
              </a:rPr>
              <a:t>Housing Office</a:t>
            </a:r>
            <a:r>
              <a:rPr lang="en-US" sz="1800" dirty="0">
                <a:latin typeface="Palatino Linotype" panose="02040502050505030304" pitchFamily="18" charset="0"/>
              </a:rPr>
              <a:t>: Fermilab Village, Aspen East</a:t>
            </a:r>
          </a:p>
          <a:p>
            <a:pPr lvl="1"/>
            <a:r>
              <a:rPr lang="en-US" sz="1600" dirty="0">
                <a:latin typeface="Palatino Linotype" panose="02040502050505030304" pitchFamily="18" charset="0"/>
              </a:rPr>
              <a:t>630-840-3777 (</a:t>
            </a:r>
            <a:r>
              <a:rPr lang="en-US" sz="1600">
                <a:latin typeface="Palatino Linotype" panose="02040502050505030304" pitchFamily="18" charset="0"/>
              </a:rPr>
              <a:t>Cheryl Bentham)</a:t>
            </a:r>
            <a:endParaRPr lang="en-US" sz="1600" dirty="0">
              <a:latin typeface="Palatino Linotype" panose="02040502050505030304" pitchFamily="18" charset="0"/>
            </a:endParaRPr>
          </a:p>
          <a:p>
            <a:pPr lvl="1"/>
            <a:r>
              <a:rPr lang="en-US" sz="1600" dirty="0">
                <a:latin typeface="Palatino Linotype" panose="02040502050505030304" pitchFamily="18" charset="0"/>
                <a:hlinkClick r:id="rId6"/>
              </a:rPr>
              <a:t>housing@fnal.gov</a:t>
            </a:r>
            <a:endParaRPr lang="en-US" sz="1600" dirty="0">
              <a:latin typeface="Palatino Linotype" panose="02040502050505030304" pitchFamily="18" charset="0"/>
            </a:endParaRPr>
          </a:p>
          <a:p>
            <a:pPr lvl="1"/>
            <a:r>
              <a:rPr lang="en-US" sz="1600" dirty="0">
                <a:latin typeface="Palatino Linotype" panose="02040502050505030304" pitchFamily="18" charset="0"/>
                <a:hlinkClick r:id="rId7"/>
              </a:rPr>
              <a:t>https://get-connected.fnal.go</a:t>
            </a:r>
            <a:endParaRPr lang="en-US" sz="1600" dirty="0">
              <a:latin typeface="Palatino Linotype" panose="02040502050505030304" pitchFamily="18" charset="0"/>
            </a:endParaRPr>
          </a:p>
          <a:p>
            <a:pPr marL="0" indent="0">
              <a:buNone/>
            </a:pPr>
            <a:r>
              <a:rPr lang="en-US" sz="1800" b="1" dirty="0">
                <a:latin typeface="Palatino Linotype" panose="02040502050505030304" pitchFamily="18" charset="0"/>
              </a:rPr>
              <a:t>Recreation Office</a:t>
            </a:r>
            <a:r>
              <a:rPr lang="en-US" sz="1800" dirty="0">
                <a:latin typeface="Palatino Linotype" panose="02040502050505030304" pitchFamily="18" charset="0"/>
              </a:rPr>
              <a:t>: Wilson Hall, 15 West</a:t>
            </a:r>
          </a:p>
          <a:p>
            <a:pPr lvl="1"/>
            <a:r>
              <a:rPr lang="en-US" sz="1600" dirty="0">
                <a:latin typeface="Palatino Linotype" panose="02040502050505030304" pitchFamily="18" charset="0"/>
              </a:rPr>
              <a:t>630-840-3777 (Jeanne Ecker)</a:t>
            </a:r>
          </a:p>
          <a:p>
            <a:pPr lvl="1"/>
            <a:r>
              <a:rPr lang="en-US" sz="1600" dirty="0">
                <a:latin typeface="Palatino Linotype" panose="02040502050505030304" pitchFamily="18" charset="0"/>
                <a:hlinkClick r:id="rId8"/>
              </a:rPr>
              <a:t>jecker@fnal.gov</a:t>
            </a:r>
            <a:r>
              <a:rPr lang="en-US" sz="1600" dirty="0">
                <a:latin typeface="Palatino Linotype" panose="02040502050505030304" pitchFamily="18" charset="0"/>
              </a:rPr>
              <a:t> </a:t>
            </a:r>
          </a:p>
          <a:p>
            <a:pPr lvl="1"/>
            <a:r>
              <a:rPr lang="en-US" sz="1600" dirty="0">
                <a:latin typeface="Palatino Linotype" panose="02040502050505030304" pitchFamily="18" charset="0"/>
                <a:hlinkClick r:id="rId9"/>
              </a:rPr>
              <a:t>https://get-connected.fnal.gov/recreation/</a:t>
            </a:r>
            <a:endParaRPr lang="en-US" sz="1600" dirty="0">
              <a:latin typeface="Palatino Linotype" panose="02040502050505030304" pitchFamily="18" charset="0"/>
            </a:endParaRPr>
          </a:p>
        </p:txBody>
      </p:sp>
      <p:sp>
        <p:nvSpPr>
          <p:cNvPr id="7" name="Title 6"/>
          <p:cNvSpPr>
            <a:spLocks noGrp="1"/>
          </p:cNvSpPr>
          <p:nvPr>
            <p:ph type="title"/>
          </p:nvPr>
        </p:nvSpPr>
        <p:spPr/>
        <p:txBody>
          <a:bodyPr/>
          <a:lstStyle/>
          <a:p>
            <a:r>
              <a:rPr lang="en-US" dirty="0">
                <a:latin typeface="Palatino Linotype" panose="02040502050505030304" pitchFamily="18" charset="0"/>
              </a:rPr>
              <a:t>Global Services</a:t>
            </a:r>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3784689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457200" indent="-457200">
              <a:buFont typeface="+mj-lt"/>
              <a:buAutoNum type="arabicPeriod"/>
            </a:pPr>
            <a:r>
              <a:rPr lang="en-US" sz="2000" dirty="0">
                <a:latin typeface="Palatino Linotype" panose="02040502050505030304" pitchFamily="18" charset="0"/>
              </a:rPr>
              <a:t>Your J-1 Program</a:t>
            </a:r>
          </a:p>
          <a:p>
            <a:pPr marL="457200" indent="-457200">
              <a:buFont typeface="+mj-lt"/>
              <a:buAutoNum type="arabicPeriod"/>
            </a:pPr>
            <a:r>
              <a:rPr lang="en-US" sz="2000" dirty="0">
                <a:latin typeface="Palatino Linotype" panose="02040502050505030304" pitchFamily="18" charset="0"/>
              </a:rPr>
              <a:t>Fermilab as your J-1 Sponsor and Incident Reporting</a:t>
            </a:r>
          </a:p>
          <a:p>
            <a:pPr marL="457200" indent="-457200">
              <a:buFont typeface="+mj-lt"/>
              <a:buAutoNum type="arabicPeriod"/>
            </a:pPr>
            <a:r>
              <a:rPr lang="en-US" sz="2000" dirty="0">
                <a:latin typeface="Palatino Linotype" panose="02040502050505030304" pitchFamily="18" charset="0"/>
              </a:rPr>
              <a:t>Know your rights</a:t>
            </a:r>
          </a:p>
          <a:p>
            <a:pPr marL="457200" indent="-457200">
              <a:buFont typeface="+mj-lt"/>
              <a:buAutoNum type="arabicPeriod"/>
            </a:pPr>
            <a:r>
              <a:rPr lang="en-US" sz="2000" dirty="0">
                <a:latin typeface="Palatino Linotype" panose="02040502050505030304" pitchFamily="18" charset="0"/>
              </a:rPr>
              <a:t>Life and Customs in the US</a:t>
            </a:r>
          </a:p>
          <a:p>
            <a:pPr marL="457200" indent="-457200">
              <a:buFont typeface="+mj-lt"/>
              <a:buAutoNum type="arabicPeriod"/>
            </a:pPr>
            <a:r>
              <a:rPr lang="en-US" sz="2000" dirty="0">
                <a:latin typeface="Palatino Linotype" panose="02040502050505030304" pitchFamily="18" charset="0"/>
              </a:rPr>
              <a:t>Getting Settled</a:t>
            </a:r>
          </a:p>
          <a:p>
            <a:pPr marL="1257300" lvl="2" indent="-457200">
              <a:buFont typeface="+mj-lt"/>
              <a:buAutoNum type="alphaLcPeriod"/>
            </a:pPr>
            <a:r>
              <a:rPr lang="en-US" sz="1600" dirty="0">
                <a:latin typeface="Palatino Linotype" panose="02040502050505030304" pitchFamily="18" charset="0"/>
              </a:rPr>
              <a:t>Social Security</a:t>
            </a:r>
          </a:p>
          <a:p>
            <a:pPr marL="1257300" lvl="2" indent="-457200">
              <a:buFont typeface="+mj-lt"/>
              <a:buAutoNum type="alphaLcPeriod"/>
            </a:pPr>
            <a:r>
              <a:rPr lang="en-US" sz="1600" dirty="0">
                <a:latin typeface="Palatino Linotype" panose="02040502050505030304" pitchFamily="18" charset="0"/>
              </a:rPr>
              <a:t>Banking</a:t>
            </a:r>
          </a:p>
          <a:p>
            <a:pPr marL="1257300" lvl="2" indent="-457200">
              <a:buFont typeface="+mj-lt"/>
              <a:buAutoNum type="alphaLcPeriod"/>
            </a:pPr>
            <a:r>
              <a:rPr lang="en-US" sz="1600" dirty="0">
                <a:latin typeface="Palatino Linotype" panose="02040502050505030304" pitchFamily="18" charset="0"/>
              </a:rPr>
              <a:t>Phone</a:t>
            </a:r>
          </a:p>
          <a:p>
            <a:pPr marL="457200" indent="-457200">
              <a:buAutoNum type="arabicPeriod" startAt="4"/>
            </a:pPr>
            <a:r>
              <a:rPr lang="en-US" sz="2000" dirty="0">
                <a:latin typeface="Palatino Linotype" panose="02040502050505030304" pitchFamily="18" charset="0"/>
              </a:rPr>
              <a:t>Health Insurance</a:t>
            </a:r>
          </a:p>
          <a:p>
            <a:pPr marL="457200" indent="-457200">
              <a:buAutoNum type="arabicPeriod" startAt="4"/>
            </a:pPr>
            <a:r>
              <a:rPr lang="en-US" sz="2000" dirty="0">
                <a:latin typeface="Palatino Linotype" panose="02040502050505030304" pitchFamily="18" charset="0"/>
              </a:rPr>
              <a:t>Taxes</a:t>
            </a:r>
          </a:p>
          <a:p>
            <a:pPr marL="457200" indent="-457200">
              <a:buAutoNum type="arabicPeriod" startAt="4"/>
            </a:pPr>
            <a:r>
              <a:rPr lang="en-US" sz="2000" dirty="0">
                <a:latin typeface="Palatino Linotype" panose="02040502050505030304" pitchFamily="18" charset="0"/>
              </a:rPr>
              <a:t>Ending your program</a:t>
            </a:r>
          </a:p>
          <a:p>
            <a:pPr marL="457200" indent="-457200">
              <a:buAutoNum type="arabicPeriod" startAt="4"/>
            </a:pPr>
            <a:r>
              <a:rPr lang="en-US" sz="2000" dirty="0">
                <a:latin typeface="Palatino Linotype" panose="02040502050505030304" pitchFamily="18" charset="0"/>
              </a:rPr>
              <a:t>Questions</a:t>
            </a:r>
          </a:p>
        </p:txBody>
      </p:sp>
      <p:sp>
        <p:nvSpPr>
          <p:cNvPr id="7" name="Title 6"/>
          <p:cNvSpPr>
            <a:spLocks noGrp="1"/>
          </p:cNvSpPr>
          <p:nvPr>
            <p:ph type="title"/>
          </p:nvPr>
        </p:nvSpPr>
        <p:spPr>
          <a:xfrm>
            <a:off x="228600" y="251752"/>
            <a:ext cx="8686800" cy="427877"/>
          </a:xfrm>
        </p:spPr>
        <p:txBody>
          <a:bodyPr/>
          <a:lstStyle/>
          <a:p>
            <a:r>
              <a:rPr lang="en-US" dirty="0">
                <a:latin typeface="Palatino Linotype" panose="02040502050505030304" pitchFamily="18" charset="0"/>
              </a:rPr>
              <a:t>Agenda</a:t>
            </a:r>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2827651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5173528"/>
          </a:xfrm>
        </p:spPr>
        <p:txBody>
          <a:bodyPr/>
          <a:lstStyle/>
          <a:p>
            <a:pPr marL="0" indent="0" algn="just">
              <a:buNone/>
            </a:pPr>
            <a:r>
              <a:rPr lang="en-US" sz="2000" dirty="0">
                <a:latin typeface="Palatino Linotype" panose="02040502050505030304" pitchFamily="18" charset="0"/>
              </a:rPr>
              <a:t>International collaboration and exchange has long been central to the way Fermilab operates. Our J-1 Summer Internships provide international students the opportunity to train in a variety of academic fields, gain practical experience, knowledge, linguistic competency, and cross-cultural skills critical to remaining competitive in today’s international market. In return, Fermilab has the opportunity to add bright young scientists and engineering to our scientific efforts and strengthen our connections to overseas research institutions.</a:t>
            </a:r>
          </a:p>
          <a:p>
            <a:pPr marL="0" indent="0">
              <a:buNone/>
            </a:pPr>
            <a:endParaRPr lang="en-US" sz="1200" dirty="0">
              <a:latin typeface="Palatino Linotype" panose="02040502050505030304" pitchFamily="18" charset="0"/>
            </a:endParaRPr>
          </a:p>
          <a:p>
            <a:pPr marL="0" indent="0" algn="just">
              <a:buNone/>
            </a:pPr>
            <a:r>
              <a:rPr lang="en-US" sz="2000" dirty="0">
                <a:latin typeface="Palatino Linotype" panose="02040502050505030304" pitchFamily="18" charset="0"/>
              </a:rPr>
              <a:t>The dates of your program are listed on the Form DS-2019. Fermilab Visa Office offers continuing support to our J-1 Exchange Visitors. We guide Exchange Visitors and their Fermilab contacts step-by-step through the J-1 visa application process and offer helpful information. As the main contact and support for Exchange Visitors during your program, our role is to ensure your health, welfare, and safety as you transition smoothly into the new environment and integrate into the American culture.</a:t>
            </a:r>
          </a:p>
          <a:p>
            <a:pPr marL="0" indent="0">
              <a:buNone/>
            </a:pPr>
            <a:endParaRPr lang="en-US" sz="2000" dirty="0">
              <a:latin typeface="Palatino Linotype" panose="02040502050505030304" pitchFamily="18" charset="0"/>
            </a:endParaRPr>
          </a:p>
          <a:p>
            <a:pPr marL="857250" lvl="1" indent="-457200">
              <a:buFont typeface="+mj-lt"/>
              <a:buAutoNum type="alphaLcPeriod"/>
            </a:pPr>
            <a:endParaRPr lang="en-US" sz="1800" dirty="0">
              <a:latin typeface="Palatino Linotype" panose="02040502050505030304" pitchFamily="18" charset="0"/>
            </a:endParaRPr>
          </a:p>
          <a:p>
            <a:pPr marL="857250" lvl="1" indent="-457200">
              <a:buFont typeface="+mj-lt"/>
              <a:buAutoNum type="alphaLcPeriod"/>
            </a:pPr>
            <a:endParaRPr lang="en-US" sz="1800" dirty="0">
              <a:latin typeface="Palatino Linotype" panose="02040502050505030304" pitchFamily="18" charset="0"/>
            </a:endParaRPr>
          </a:p>
        </p:txBody>
      </p:sp>
      <p:sp>
        <p:nvSpPr>
          <p:cNvPr id="7" name="Title 6"/>
          <p:cNvSpPr>
            <a:spLocks noGrp="1"/>
          </p:cNvSpPr>
          <p:nvPr>
            <p:ph type="title"/>
          </p:nvPr>
        </p:nvSpPr>
        <p:spPr>
          <a:xfrm>
            <a:off x="228600" y="251752"/>
            <a:ext cx="8686800" cy="427877"/>
          </a:xfrm>
        </p:spPr>
        <p:txBody>
          <a:bodyPr/>
          <a:lstStyle/>
          <a:p>
            <a:r>
              <a:rPr lang="en-US" dirty="0">
                <a:latin typeface="Palatino Linotype" panose="02040502050505030304" pitchFamily="18" charset="0"/>
              </a:rPr>
              <a:t>Your J-1 Program</a:t>
            </a:r>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Tree>
    <p:extLst>
      <p:ext uri="{BB962C8B-B14F-4D97-AF65-F5344CB8AC3E}">
        <p14:creationId xmlns:p14="http://schemas.microsoft.com/office/powerpoint/2010/main" val="2289888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5173528"/>
          </a:xfrm>
        </p:spPr>
        <p:txBody>
          <a:bodyPr/>
          <a:lstStyle/>
          <a:p>
            <a:pPr marL="0" indent="0" algn="just">
              <a:buNone/>
            </a:pPr>
            <a:r>
              <a:rPr lang="en-US" sz="1800" dirty="0">
                <a:latin typeface="Palatino Linotype" panose="02040502050505030304" pitchFamily="18" charset="0"/>
              </a:rPr>
              <a:t>As your sponsor, we want you to return to your home country with memories of both a productive and useful academic and hands-on experience, as well as a positive American cultural experience. </a:t>
            </a:r>
          </a:p>
          <a:p>
            <a:pPr marL="0" indent="0" algn="just">
              <a:buNone/>
            </a:pPr>
            <a:endParaRPr lang="en-US" sz="1200" dirty="0">
              <a:latin typeface="Palatino Linotype" panose="02040502050505030304" pitchFamily="18" charset="0"/>
            </a:endParaRPr>
          </a:p>
          <a:p>
            <a:pPr marL="0" indent="0" algn="just">
              <a:buNone/>
            </a:pPr>
            <a:r>
              <a:rPr lang="en-US" sz="2000" b="1" u="sng" dirty="0">
                <a:latin typeface="Palatino Linotype" panose="02040502050505030304" pitchFamily="18" charset="0"/>
              </a:rPr>
              <a:t>Your J-1 Sponsor – Fermi Research Alliance, LLC:</a:t>
            </a:r>
          </a:p>
          <a:p>
            <a:pPr marL="0" indent="0" algn="just">
              <a:buNone/>
            </a:pPr>
            <a:r>
              <a:rPr lang="en-US" sz="1800" dirty="0">
                <a:latin typeface="Palatino Linotype" panose="02040502050505030304" pitchFamily="18" charset="0"/>
              </a:rPr>
              <a:t>Valery Stanley or </a:t>
            </a:r>
            <a:r>
              <a:rPr lang="en-US" sz="1800" dirty="0" err="1">
                <a:latin typeface="Palatino Linotype" panose="02040502050505030304" pitchFamily="18" charset="0"/>
              </a:rPr>
              <a:t>Kappy</a:t>
            </a:r>
            <a:r>
              <a:rPr lang="en-US" sz="1800" dirty="0">
                <a:latin typeface="Palatino Linotype" panose="02040502050505030304" pitchFamily="18" charset="0"/>
              </a:rPr>
              <a:t> Sherman</a:t>
            </a:r>
          </a:p>
          <a:p>
            <a:pPr marL="0" indent="0" algn="just">
              <a:buNone/>
            </a:pPr>
            <a:r>
              <a:rPr lang="en-US" sz="1800" dirty="0">
                <a:latin typeface="Palatino Linotype" panose="02040502050505030304" pitchFamily="18" charset="0"/>
              </a:rPr>
              <a:t>630-840-3933 / 3811</a:t>
            </a:r>
          </a:p>
          <a:p>
            <a:pPr marL="0" indent="0" algn="just">
              <a:buNone/>
            </a:pPr>
            <a:r>
              <a:rPr lang="en-US" sz="1800" dirty="0">
                <a:latin typeface="Palatino Linotype" panose="02040502050505030304" pitchFamily="18" charset="0"/>
              </a:rPr>
              <a:t>Fermilab, Pine St &amp; Kirk Rd</a:t>
            </a:r>
          </a:p>
          <a:p>
            <a:pPr marL="0" indent="0" algn="just">
              <a:buNone/>
            </a:pPr>
            <a:r>
              <a:rPr lang="en-US" sz="1800" dirty="0">
                <a:latin typeface="Palatino Linotype" panose="02040502050505030304" pitchFamily="18" charset="0"/>
              </a:rPr>
              <a:t>Batavia, IL 60510</a:t>
            </a:r>
          </a:p>
          <a:p>
            <a:pPr marL="0" indent="0" algn="just">
              <a:buNone/>
            </a:pPr>
            <a:r>
              <a:rPr lang="en-US" sz="1800" dirty="0">
                <a:latin typeface="Palatino Linotype" panose="02040502050505030304" pitchFamily="18" charset="0"/>
                <a:hlinkClick r:id="rId2"/>
              </a:rPr>
              <a:t>vstanley@fnal.gov</a:t>
            </a:r>
            <a:r>
              <a:rPr lang="en-US" sz="1800" dirty="0">
                <a:latin typeface="Palatino Linotype" panose="02040502050505030304" pitchFamily="18" charset="0"/>
              </a:rPr>
              <a:t> / </a:t>
            </a:r>
            <a:r>
              <a:rPr lang="en-US" sz="1800" dirty="0">
                <a:latin typeface="Palatino Linotype" panose="02040502050505030304" pitchFamily="18" charset="0"/>
                <a:hlinkClick r:id="rId3"/>
              </a:rPr>
              <a:t>kappy013@fnal.gov</a:t>
            </a:r>
            <a:r>
              <a:rPr lang="en-US" sz="1800" dirty="0">
                <a:latin typeface="Palatino Linotype" panose="02040502050505030304" pitchFamily="18" charset="0"/>
              </a:rPr>
              <a:t> </a:t>
            </a:r>
          </a:p>
          <a:p>
            <a:pPr marL="0" indent="0" algn="just">
              <a:buNone/>
            </a:pPr>
            <a:endParaRPr lang="en-US" sz="1200" dirty="0">
              <a:latin typeface="Palatino Linotype" panose="02040502050505030304" pitchFamily="18" charset="0"/>
            </a:endParaRPr>
          </a:p>
          <a:p>
            <a:pPr marL="0" indent="0" algn="just">
              <a:buNone/>
            </a:pPr>
            <a:r>
              <a:rPr lang="en-US" sz="2000" b="1" u="sng" dirty="0">
                <a:latin typeface="Palatino Linotype" panose="02040502050505030304" pitchFamily="18" charset="0"/>
              </a:rPr>
              <a:t>Department of State – Private Sector Programs Division:</a:t>
            </a:r>
          </a:p>
          <a:p>
            <a:pPr marL="0" indent="0" algn="just">
              <a:buNone/>
            </a:pPr>
            <a:r>
              <a:rPr lang="en-US" sz="1800" dirty="0">
                <a:latin typeface="Palatino Linotype" panose="02040502050505030304" pitchFamily="18" charset="0"/>
              </a:rPr>
              <a:t>Address: U.S. Department of State Office of Private Sector Exchange Designation Private Sector Programs Division ECA/EC/D/PS - SA-4E, Room E-B001 2201 C Street NW, Washington, DC 20520. </a:t>
            </a:r>
          </a:p>
          <a:p>
            <a:pPr marL="0" indent="0" algn="just">
              <a:buNone/>
            </a:pPr>
            <a:r>
              <a:rPr lang="en-US" sz="1800" dirty="0">
                <a:latin typeface="Palatino Linotype" panose="02040502050505030304" pitchFamily="18" charset="0"/>
              </a:rPr>
              <a:t>Phone: 	844-300-1824</a:t>
            </a:r>
          </a:p>
          <a:p>
            <a:pPr marL="0" indent="0" algn="just">
              <a:buNone/>
            </a:pPr>
            <a:r>
              <a:rPr lang="en-US" sz="1800" dirty="0">
                <a:latin typeface="Palatino Linotype" panose="02040502050505030304" pitchFamily="18" charset="0"/>
              </a:rPr>
              <a:t>Email: 	</a:t>
            </a:r>
            <a:r>
              <a:rPr lang="en-US" sz="1800" dirty="0">
                <a:latin typeface="Palatino Linotype" panose="02040502050505030304" pitchFamily="18" charset="0"/>
                <a:hlinkClick r:id="rId4"/>
              </a:rPr>
              <a:t>DesignationIntern@state.gov</a:t>
            </a:r>
            <a:r>
              <a:rPr lang="en-US" sz="1800" dirty="0">
                <a:latin typeface="Palatino Linotype" panose="02040502050505030304" pitchFamily="18" charset="0"/>
              </a:rPr>
              <a:t> </a:t>
            </a:r>
          </a:p>
          <a:p>
            <a:pPr marL="0" indent="0" algn="just">
              <a:buNone/>
            </a:pPr>
            <a:endParaRPr lang="en-US" sz="2000" dirty="0">
              <a:latin typeface="Palatino Linotype" panose="02040502050505030304" pitchFamily="18" charset="0"/>
            </a:endParaRPr>
          </a:p>
          <a:p>
            <a:pPr marL="857250" lvl="1" indent="-457200">
              <a:buFont typeface="+mj-lt"/>
              <a:buAutoNum type="alphaLcPeriod"/>
            </a:pPr>
            <a:endParaRPr lang="en-US" sz="1800" dirty="0">
              <a:latin typeface="Palatino Linotype" panose="02040502050505030304" pitchFamily="18" charset="0"/>
            </a:endParaRPr>
          </a:p>
          <a:p>
            <a:pPr marL="857250" lvl="1" indent="-457200">
              <a:buFont typeface="+mj-lt"/>
              <a:buAutoNum type="alphaLcPeriod"/>
            </a:pPr>
            <a:endParaRPr lang="en-US" sz="1800" dirty="0">
              <a:latin typeface="Palatino Linotype" panose="02040502050505030304" pitchFamily="18" charset="0"/>
            </a:endParaRPr>
          </a:p>
        </p:txBody>
      </p:sp>
      <p:sp>
        <p:nvSpPr>
          <p:cNvPr id="7" name="Title 6"/>
          <p:cNvSpPr>
            <a:spLocks noGrp="1"/>
          </p:cNvSpPr>
          <p:nvPr>
            <p:ph type="title"/>
          </p:nvPr>
        </p:nvSpPr>
        <p:spPr>
          <a:xfrm>
            <a:off x="228600" y="251752"/>
            <a:ext cx="8686800" cy="427877"/>
          </a:xfrm>
        </p:spPr>
        <p:txBody>
          <a:bodyPr/>
          <a:lstStyle/>
          <a:p>
            <a:r>
              <a:rPr lang="en-US" dirty="0">
                <a:latin typeface="Palatino Linotype" panose="02040502050505030304" pitchFamily="18" charset="0"/>
              </a:rPr>
              <a:t>Fermilab as Your J-1 Sponsor – Contact Info</a:t>
            </a:r>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Tree>
    <p:extLst>
      <p:ext uri="{BB962C8B-B14F-4D97-AF65-F5344CB8AC3E}">
        <p14:creationId xmlns:p14="http://schemas.microsoft.com/office/powerpoint/2010/main" val="133189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5173528"/>
          </a:xfrm>
        </p:spPr>
        <p:txBody>
          <a:bodyPr/>
          <a:lstStyle/>
          <a:p>
            <a:pPr marL="0" indent="0" algn="just">
              <a:buNone/>
            </a:pPr>
            <a:r>
              <a:rPr lang="en-US" sz="2000" u="sng" dirty="0">
                <a:latin typeface="Palatino Linotype" panose="02040502050505030304" pitchFamily="18" charset="0"/>
              </a:rPr>
              <a:t>When you should contact the Visa Office:</a:t>
            </a:r>
          </a:p>
          <a:p>
            <a:pPr marL="0" indent="0" algn="just">
              <a:buNone/>
            </a:pPr>
            <a:endParaRPr lang="en-US" sz="1200" u="sng" dirty="0">
              <a:latin typeface="Palatino Linotype" panose="02040502050505030304" pitchFamily="18" charset="0"/>
            </a:endParaRPr>
          </a:p>
          <a:p>
            <a:pPr algn="just"/>
            <a:r>
              <a:rPr lang="en-US" sz="1800" dirty="0">
                <a:latin typeface="Palatino Linotype" panose="02040502050505030304" pitchFamily="18" charset="0"/>
              </a:rPr>
              <a:t>Update your update your phone number, email address, or U.S. address</a:t>
            </a:r>
          </a:p>
          <a:p>
            <a:pPr algn="just"/>
            <a:r>
              <a:rPr lang="en-US" sz="1800" dirty="0">
                <a:latin typeface="Palatino Linotype" panose="02040502050505030304" pitchFamily="18" charset="0"/>
              </a:rPr>
              <a:t>Replace lost/stolen DS-2019</a:t>
            </a:r>
          </a:p>
          <a:p>
            <a:pPr algn="just"/>
            <a:r>
              <a:rPr lang="en-US" sz="1800" dirty="0">
                <a:latin typeface="Palatino Linotype" panose="02040502050505030304" pitchFamily="18" charset="0"/>
              </a:rPr>
              <a:t>Foreign Travel Validation on the DS-2019</a:t>
            </a:r>
          </a:p>
          <a:p>
            <a:pPr algn="just"/>
            <a:r>
              <a:rPr lang="en-US" sz="1800" dirty="0">
                <a:latin typeface="Palatino Linotype" panose="02040502050505030304" pitchFamily="18" charset="0"/>
              </a:rPr>
              <a:t>Nature of your training program has changed</a:t>
            </a:r>
          </a:p>
          <a:p>
            <a:pPr algn="just"/>
            <a:r>
              <a:rPr lang="en-US" sz="1800" dirty="0">
                <a:latin typeface="Palatino Linotype" panose="02040502050505030304" pitchFamily="18" charset="0"/>
              </a:rPr>
              <a:t>Not being paid the stipend amount</a:t>
            </a:r>
          </a:p>
          <a:p>
            <a:pPr algn="just"/>
            <a:r>
              <a:rPr lang="en-US" sz="1800" dirty="0">
                <a:latin typeface="Palatino Linotype" panose="02040502050505030304" pitchFamily="18" charset="0"/>
              </a:rPr>
              <a:t>Feel unsafe, uncomfortable, or unhappy with your program</a:t>
            </a:r>
          </a:p>
          <a:p>
            <a:pPr algn="just"/>
            <a:r>
              <a:rPr lang="en-US" sz="1800" dirty="0">
                <a:latin typeface="Palatino Linotype" panose="02040502050505030304" pitchFamily="18" charset="0"/>
              </a:rPr>
              <a:t>Accommodation problems</a:t>
            </a:r>
          </a:p>
          <a:p>
            <a:pPr algn="just"/>
            <a:r>
              <a:rPr lang="en-US" sz="1800" dirty="0">
                <a:latin typeface="Palatino Linotype" panose="02040502050505030304" pitchFamily="18" charset="0"/>
              </a:rPr>
              <a:t>Arrest or legal concern</a:t>
            </a:r>
          </a:p>
          <a:p>
            <a:pPr algn="just"/>
            <a:r>
              <a:rPr lang="en-US" sz="1800" dirty="0">
                <a:latin typeface="Palatino Linotype" panose="02040502050505030304" pitchFamily="18" charset="0"/>
              </a:rPr>
              <a:t>Not having daily interaction with Americans or not being exposed to American Culture</a:t>
            </a:r>
          </a:p>
          <a:p>
            <a:pPr algn="just"/>
            <a:r>
              <a:rPr lang="en-US" sz="1800" dirty="0">
                <a:latin typeface="Palatino Linotype" panose="02040502050505030304" pitchFamily="18" charset="0"/>
              </a:rPr>
              <a:t>Severe illness or hospitalization</a:t>
            </a:r>
          </a:p>
          <a:p>
            <a:pPr algn="just"/>
            <a:r>
              <a:rPr lang="en-US" sz="1800" dirty="0">
                <a:latin typeface="Palatino Linotype" panose="02040502050505030304" pitchFamily="18" charset="0"/>
              </a:rPr>
              <a:t>Any other emergency situation</a:t>
            </a:r>
          </a:p>
          <a:p>
            <a:pPr algn="just"/>
            <a:endParaRPr lang="en-US" sz="1800" dirty="0">
              <a:latin typeface="Palatino Linotype" panose="02040502050505030304" pitchFamily="18" charset="0"/>
            </a:endParaRPr>
          </a:p>
          <a:p>
            <a:pPr marL="0" indent="0" algn="just">
              <a:buNone/>
            </a:pPr>
            <a:endParaRPr lang="en-US" sz="2000" dirty="0">
              <a:latin typeface="Palatino Linotype" panose="02040502050505030304" pitchFamily="18" charset="0"/>
            </a:endParaRPr>
          </a:p>
          <a:p>
            <a:pPr marL="857250" lvl="1" indent="-457200">
              <a:buFont typeface="+mj-lt"/>
              <a:buAutoNum type="alphaLcPeriod"/>
            </a:pPr>
            <a:endParaRPr lang="en-US" sz="1800" dirty="0">
              <a:latin typeface="Palatino Linotype" panose="02040502050505030304" pitchFamily="18" charset="0"/>
            </a:endParaRPr>
          </a:p>
          <a:p>
            <a:pPr marL="857250" lvl="1" indent="-457200">
              <a:buFont typeface="+mj-lt"/>
              <a:buAutoNum type="alphaLcPeriod"/>
            </a:pPr>
            <a:endParaRPr lang="en-US" sz="1800" dirty="0">
              <a:latin typeface="Palatino Linotype" panose="02040502050505030304" pitchFamily="18" charset="0"/>
            </a:endParaRPr>
          </a:p>
        </p:txBody>
      </p:sp>
      <p:sp>
        <p:nvSpPr>
          <p:cNvPr id="7" name="Title 6"/>
          <p:cNvSpPr>
            <a:spLocks noGrp="1"/>
          </p:cNvSpPr>
          <p:nvPr>
            <p:ph type="title"/>
          </p:nvPr>
        </p:nvSpPr>
        <p:spPr>
          <a:xfrm>
            <a:off x="228600" y="251752"/>
            <a:ext cx="8686800" cy="427877"/>
          </a:xfrm>
        </p:spPr>
        <p:txBody>
          <a:bodyPr/>
          <a:lstStyle/>
          <a:p>
            <a:r>
              <a:rPr lang="en-US" dirty="0">
                <a:latin typeface="Palatino Linotype" panose="02040502050505030304" pitchFamily="18" charset="0"/>
              </a:rPr>
              <a:t>Fermilab as Your J-1 Sponsor</a:t>
            </a:r>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Tree>
    <p:extLst>
      <p:ext uri="{BB962C8B-B14F-4D97-AF65-F5344CB8AC3E}">
        <p14:creationId xmlns:p14="http://schemas.microsoft.com/office/powerpoint/2010/main" val="3343588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en-US" sz="2000" dirty="0">
                <a:latin typeface="Palatino Linotype" panose="02040502050505030304" pitchFamily="18" charset="0"/>
                <a:hlinkClick r:id="rId2"/>
              </a:rPr>
              <a:t>The Exchange Visitor Program Welcome Brochure </a:t>
            </a:r>
            <a:r>
              <a:rPr lang="en-US" sz="2000" dirty="0">
                <a:latin typeface="Palatino Linotype" panose="02040502050505030304" pitchFamily="18" charset="0"/>
              </a:rPr>
              <a:t>will  help you understand the purpose of the Exchange Visitor Program, provide you with information on contacting the Department of State, and introduce you to some of the major requirements of the Exchange Visitor Program regulations.</a:t>
            </a:r>
          </a:p>
          <a:p>
            <a:pPr marL="0" indent="0">
              <a:buNone/>
            </a:pPr>
            <a:endParaRPr lang="en-US" sz="1200" dirty="0">
              <a:latin typeface="Palatino Linotype" panose="02040502050505030304" pitchFamily="18" charset="0"/>
            </a:endParaRPr>
          </a:p>
          <a:p>
            <a:pPr marL="0" indent="0">
              <a:buNone/>
            </a:pPr>
            <a:r>
              <a:rPr lang="en-US" sz="2000" dirty="0">
                <a:latin typeface="Palatino Linotype" panose="02040502050505030304" pitchFamily="18" charset="0"/>
                <a:hlinkClick r:id="rId3"/>
              </a:rPr>
              <a:t>Know Your Rights Brochure</a:t>
            </a:r>
            <a:r>
              <a:rPr lang="en-US" sz="2000" dirty="0">
                <a:latin typeface="Palatino Linotype" panose="02040502050505030304" pitchFamily="18" charset="0"/>
              </a:rPr>
              <a:t> is an information pamphlet describing your rights while working in the United States. It is also available in many other </a:t>
            </a:r>
            <a:r>
              <a:rPr lang="en-US" sz="2000" dirty="0">
                <a:latin typeface="Palatino Linotype" panose="02040502050505030304" pitchFamily="18" charset="0"/>
                <a:hlinkClick r:id="rId4"/>
              </a:rPr>
              <a:t>languages</a:t>
            </a:r>
            <a:r>
              <a:rPr lang="en-US" sz="2000" dirty="0">
                <a:latin typeface="Palatino Linotype" panose="02040502050505030304" pitchFamily="18" charset="0"/>
              </a:rPr>
              <a:t>.</a:t>
            </a:r>
          </a:p>
          <a:p>
            <a:pPr marL="0" indent="0">
              <a:buNone/>
            </a:pPr>
            <a:endParaRPr lang="en-US" sz="1200" dirty="0">
              <a:latin typeface="Palatino Linotype" panose="02040502050505030304" pitchFamily="18" charset="0"/>
            </a:endParaRPr>
          </a:p>
          <a:p>
            <a:pPr marL="0" indent="0">
              <a:buNone/>
            </a:pPr>
            <a:r>
              <a:rPr lang="en-US" sz="2000" b="1" u="sng" dirty="0">
                <a:latin typeface="Palatino Linotype" panose="02040502050505030304" pitchFamily="18" charset="0"/>
              </a:rPr>
              <a:t>If you are mistreated or your rights are violated:</a:t>
            </a:r>
          </a:p>
          <a:p>
            <a:pPr marL="857250" lvl="1" indent="-457200">
              <a:buFont typeface="+mj-lt"/>
              <a:buAutoNum type="arabicPeriod"/>
            </a:pPr>
            <a:r>
              <a:rPr lang="en-US" sz="1800" dirty="0">
                <a:latin typeface="Palatino Linotype" panose="02040502050505030304" pitchFamily="18" charset="0"/>
              </a:rPr>
              <a:t>Talk to the Visa Office; or call</a:t>
            </a:r>
          </a:p>
          <a:p>
            <a:pPr marL="857250" lvl="1" indent="-457200">
              <a:buFont typeface="+mj-lt"/>
              <a:buAutoNum type="arabicPeriod"/>
            </a:pPr>
            <a:r>
              <a:rPr lang="en-US" sz="1800" dirty="0">
                <a:latin typeface="Palatino Linotype" panose="02040502050505030304" pitchFamily="18" charset="0"/>
              </a:rPr>
              <a:t>J-1 Visa Emergency Hotline: 1-866-283-9090; or</a:t>
            </a:r>
          </a:p>
          <a:p>
            <a:pPr marL="857250" lvl="1" indent="-457200">
              <a:buFont typeface="+mj-lt"/>
              <a:buAutoNum type="arabicPeriod"/>
            </a:pPr>
            <a:r>
              <a:rPr lang="en-US" sz="1800" dirty="0">
                <a:latin typeface="Palatino Linotype" panose="02040502050505030304" pitchFamily="18" charset="0"/>
              </a:rPr>
              <a:t>National Human Trafficking Resource Center: 1-888-373-7888; or</a:t>
            </a:r>
          </a:p>
          <a:p>
            <a:pPr marL="857250" lvl="1" indent="-457200">
              <a:buFont typeface="+mj-lt"/>
              <a:buAutoNum type="arabicPeriod"/>
            </a:pPr>
            <a:r>
              <a:rPr lang="en-US" sz="1800" dirty="0">
                <a:latin typeface="Palatino Linotype" panose="02040502050505030304" pitchFamily="18" charset="0"/>
              </a:rPr>
              <a:t>Trafficking in Persons and Worker Exploitation Task Force: 1-888-428-7581</a:t>
            </a:r>
          </a:p>
          <a:p>
            <a:pPr marL="0" indent="0">
              <a:buNone/>
            </a:pPr>
            <a:endParaRPr lang="en-US" sz="1200" b="1" dirty="0">
              <a:solidFill>
                <a:srgbClr val="FF0000"/>
              </a:solidFill>
              <a:latin typeface="Palatino Linotype" panose="02040502050505030304" pitchFamily="18" charset="0"/>
            </a:endParaRPr>
          </a:p>
          <a:p>
            <a:pPr marL="0" indent="0" algn="ctr">
              <a:buNone/>
            </a:pPr>
            <a:r>
              <a:rPr lang="en-US" b="1" u="sng" dirty="0">
                <a:solidFill>
                  <a:srgbClr val="FF0000"/>
                </a:solidFill>
                <a:latin typeface="Palatino Linotype" panose="02040502050505030304" pitchFamily="18" charset="0"/>
              </a:rPr>
              <a:t>If you are in immediate physical danger, call 911</a:t>
            </a:r>
            <a:endParaRPr lang="en-US" u="sng" dirty="0">
              <a:latin typeface="Palatino Linotype" panose="02040502050505030304" pitchFamily="18" charset="0"/>
            </a:endParaRPr>
          </a:p>
          <a:p>
            <a:pPr marL="0" indent="0">
              <a:buNone/>
            </a:pPr>
            <a:endParaRPr lang="en-US" sz="2000" dirty="0">
              <a:latin typeface="Palatino Linotype" panose="02040502050505030304" pitchFamily="18" charset="0"/>
            </a:endParaRPr>
          </a:p>
          <a:p>
            <a:pPr marL="400050" lvl="1" indent="0">
              <a:buNone/>
            </a:pPr>
            <a:endParaRPr lang="en-US" sz="1800" dirty="0">
              <a:latin typeface="Palatino Linotype" panose="02040502050505030304" pitchFamily="18" charset="0"/>
            </a:endParaRPr>
          </a:p>
          <a:p>
            <a:pPr marL="857250" lvl="1" indent="-457200">
              <a:buFont typeface="+mj-lt"/>
              <a:buAutoNum type="alphaLcPeriod"/>
            </a:pPr>
            <a:endParaRPr lang="en-US" sz="1800" dirty="0">
              <a:latin typeface="Palatino Linotype" panose="02040502050505030304" pitchFamily="18" charset="0"/>
            </a:endParaRPr>
          </a:p>
        </p:txBody>
      </p:sp>
      <p:sp>
        <p:nvSpPr>
          <p:cNvPr id="7" name="Title 6"/>
          <p:cNvSpPr>
            <a:spLocks noGrp="1"/>
          </p:cNvSpPr>
          <p:nvPr>
            <p:ph type="title"/>
          </p:nvPr>
        </p:nvSpPr>
        <p:spPr>
          <a:xfrm>
            <a:off x="228600" y="251752"/>
            <a:ext cx="8686800" cy="427877"/>
          </a:xfrm>
        </p:spPr>
        <p:txBody>
          <a:bodyPr/>
          <a:lstStyle/>
          <a:p>
            <a:r>
              <a:rPr lang="en-US" dirty="0">
                <a:latin typeface="Palatino Linotype" panose="02040502050505030304" pitchFamily="18" charset="0"/>
              </a:rPr>
              <a:t>Know Your Rights </a:t>
            </a:r>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Tree>
    <p:extLst>
      <p:ext uri="{BB962C8B-B14F-4D97-AF65-F5344CB8AC3E}">
        <p14:creationId xmlns:p14="http://schemas.microsoft.com/office/powerpoint/2010/main" val="1105291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852407"/>
            <a:ext cx="8672513" cy="5284921"/>
          </a:xfrm>
        </p:spPr>
        <p:txBody>
          <a:bodyPr/>
          <a:lstStyle/>
          <a:p>
            <a:pPr marL="0" indent="0" algn="just">
              <a:buNone/>
            </a:pPr>
            <a:r>
              <a:rPr lang="en-US" sz="1800" b="1" dirty="0">
                <a:latin typeface="Palatino Linotype" panose="02040502050505030304" pitchFamily="18" charset="0"/>
                <a:hlinkClick r:id="rId2"/>
              </a:rPr>
              <a:t>Fermilab Code of Conduct</a:t>
            </a:r>
            <a:r>
              <a:rPr lang="en-US" sz="1800" b="1" dirty="0">
                <a:latin typeface="Palatino Linotype" panose="02040502050505030304" pitchFamily="18" charset="0"/>
              </a:rPr>
              <a:t>:</a:t>
            </a:r>
            <a:r>
              <a:rPr lang="en-US" sz="1800" dirty="0">
                <a:latin typeface="Palatino Linotype" panose="02040502050505030304" pitchFamily="18" charset="0"/>
              </a:rPr>
              <a:t> Fermilab has established a set of expectations that all members of the Fermilab community shall follow. Disruptive or harassing behavior shall not be tolerated regardless of race, color, religion, disability, age, gender, veteran status, sexual orientation, gender identity, and/or nationality. </a:t>
            </a:r>
            <a:endParaRPr lang="en-US" sz="1800" b="1" dirty="0">
              <a:latin typeface="Palatino Linotype" panose="02040502050505030304" pitchFamily="18" charset="0"/>
            </a:endParaRPr>
          </a:p>
          <a:p>
            <a:pPr marL="0" indent="0" algn="just">
              <a:buNone/>
            </a:pPr>
            <a:r>
              <a:rPr lang="en-US" sz="1800" b="1" dirty="0">
                <a:latin typeface="Palatino Linotype" panose="02040502050505030304" pitchFamily="18" charset="0"/>
              </a:rPr>
              <a:t>Culture:</a:t>
            </a:r>
            <a:r>
              <a:rPr lang="en-US" sz="1800" dirty="0">
                <a:latin typeface="Palatino Linotype" panose="02040502050505030304" pitchFamily="18" charset="0"/>
              </a:rPr>
              <a:t> The United States is made up of a diverse array of cultures. Each cultural group has its own history, customs, and values, which combine to form the “melting pot” of American culture and society. Make an effort to make American friends and take every opportunity possible to enhance your experience. More details on the US culture and customs can be found on </a:t>
            </a:r>
            <a:r>
              <a:rPr lang="en-US" sz="1800" dirty="0">
                <a:latin typeface="Palatino Linotype" panose="02040502050505030304" pitchFamily="18" charset="0"/>
                <a:hlinkClick r:id="rId3"/>
              </a:rPr>
              <a:t>our website</a:t>
            </a:r>
            <a:r>
              <a:rPr lang="en-US" sz="1800" dirty="0">
                <a:latin typeface="Palatino Linotype" panose="02040502050505030304" pitchFamily="18" charset="0"/>
              </a:rPr>
              <a:t>. You can also view some videos about Life and Culture in the US </a:t>
            </a:r>
            <a:r>
              <a:rPr lang="en-US" sz="1800" dirty="0">
                <a:latin typeface="Palatino Linotype" panose="02040502050505030304" pitchFamily="18" charset="0"/>
                <a:hlinkClick r:id="rId4"/>
              </a:rPr>
              <a:t>here</a:t>
            </a:r>
            <a:r>
              <a:rPr lang="en-US" sz="1800" dirty="0">
                <a:latin typeface="Palatino Linotype" panose="02040502050505030304" pitchFamily="18" charset="0"/>
              </a:rPr>
              <a:t>.</a:t>
            </a:r>
            <a:endParaRPr lang="en-US" sz="1050" dirty="0">
              <a:latin typeface="Palatino Linotype" panose="02040502050505030304" pitchFamily="18" charset="0"/>
            </a:endParaRPr>
          </a:p>
          <a:p>
            <a:pPr marL="0" indent="0" algn="just">
              <a:buNone/>
            </a:pPr>
            <a:r>
              <a:rPr lang="en-US" sz="1800" b="1" dirty="0">
                <a:latin typeface="Palatino Linotype" panose="02040502050505030304" pitchFamily="18" charset="0"/>
              </a:rPr>
              <a:t>US Laws: </a:t>
            </a:r>
            <a:r>
              <a:rPr lang="en-US" sz="1800" dirty="0">
                <a:latin typeface="Palatino Linotype" panose="02040502050505030304" pitchFamily="18" charset="0"/>
              </a:rPr>
              <a:t>You should familiarize themselves with local, state and federal laws. The legal drinking age in the U.S. is 21. The laws in America are very strict concerning the drinking age. Bars require that you show photo identification to enter and purchase alcohol. It is also illegal to drink alcohol in public or on the streets. If you are under 21 years of age, you must not drink while you are here on a J-1 visa. The use of illegal narcotics in the United States is prohibited by law at any age. If you are caught using illegal substances, not only are you subject to local and state laws, you run the risk of your J-1 visa being terminated.</a:t>
            </a:r>
          </a:p>
          <a:p>
            <a:pPr marL="0" indent="0" algn="just">
              <a:buNone/>
            </a:pPr>
            <a:endParaRPr lang="en-US" sz="1200" dirty="0">
              <a:latin typeface="Palatino Linotype" panose="02040502050505030304" pitchFamily="18" charset="0"/>
            </a:endParaRPr>
          </a:p>
        </p:txBody>
      </p:sp>
      <p:sp>
        <p:nvSpPr>
          <p:cNvPr id="7" name="Title 6"/>
          <p:cNvSpPr>
            <a:spLocks noGrp="1"/>
          </p:cNvSpPr>
          <p:nvPr>
            <p:ph type="title"/>
          </p:nvPr>
        </p:nvSpPr>
        <p:spPr>
          <a:xfrm>
            <a:off x="228600" y="251752"/>
            <a:ext cx="8686800" cy="427877"/>
          </a:xfrm>
        </p:spPr>
        <p:txBody>
          <a:bodyPr/>
          <a:lstStyle/>
          <a:p>
            <a:r>
              <a:rPr lang="en-US" dirty="0">
                <a:latin typeface="Palatino Linotype" panose="02040502050505030304" pitchFamily="18" charset="0"/>
              </a:rPr>
              <a:t>Life and Customs in the US</a:t>
            </a:r>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Tree>
    <p:extLst>
      <p:ext uri="{BB962C8B-B14F-4D97-AF65-F5344CB8AC3E}">
        <p14:creationId xmlns:p14="http://schemas.microsoft.com/office/powerpoint/2010/main" val="330739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5251019"/>
          </a:xfrm>
        </p:spPr>
        <p:txBody>
          <a:bodyPr/>
          <a:lstStyle/>
          <a:p>
            <a:pPr marL="0" indent="0" algn="just">
              <a:buNone/>
            </a:pPr>
            <a:endParaRPr lang="en-US" sz="1200" dirty="0">
              <a:latin typeface="Palatino Linotype" panose="02040502050505030304" pitchFamily="18" charset="0"/>
            </a:endParaRPr>
          </a:p>
          <a:p>
            <a:pPr marL="0" indent="0" algn="just">
              <a:buNone/>
            </a:pPr>
            <a:r>
              <a:rPr lang="en-US" sz="1800" b="1" dirty="0">
                <a:latin typeface="Palatino Linotype" panose="02040502050505030304" pitchFamily="18" charset="0"/>
              </a:rPr>
              <a:t>Driving:</a:t>
            </a:r>
            <a:r>
              <a:rPr lang="en-US" sz="1800" dirty="0">
                <a:latin typeface="Palatino Linotype" panose="02040502050505030304" pitchFamily="18" charset="0"/>
              </a:rPr>
              <a:t> If you intend to drive in the U.S., you must familiarize yourselves with local and state laws on driving. All U.S. states recognize foreign driver’s licenses. In most cases, your license will be valid for up to three months after the date you enter the United States. Your foreign license is valid only if accompanied by your passport and your Form DS-2019. </a:t>
            </a:r>
          </a:p>
          <a:p>
            <a:pPr marL="0" indent="0" algn="just">
              <a:buNone/>
            </a:pPr>
            <a:endParaRPr lang="en-US" sz="1200" dirty="0">
              <a:latin typeface="Palatino Linotype" panose="02040502050505030304" pitchFamily="18" charset="0"/>
            </a:endParaRPr>
          </a:p>
          <a:p>
            <a:pPr marL="0" indent="0" algn="just">
              <a:buNone/>
            </a:pPr>
            <a:r>
              <a:rPr lang="en-US" sz="1800" b="1" dirty="0">
                <a:latin typeface="Palatino Linotype" panose="02040502050505030304" pitchFamily="18" charset="0"/>
              </a:rPr>
              <a:t>Tipping:</a:t>
            </a:r>
            <a:r>
              <a:rPr lang="en-US" sz="1800" dirty="0">
                <a:latin typeface="Palatino Linotype" panose="02040502050505030304" pitchFamily="18" charset="0"/>
              </a:rPr>
              <a:t> In the United States service is not “included” as it is in Europe, and tipping is expected. The general rule is to tip anyone in the service industry, including restaurants, hotels, taxis, and bars. Individuals who work in these areas receive lower wages, and depend on tips as a main source of income. Please respect this practice. A tip of 18% to 20% is standard in restaurants; a tip of 15% for taxi fares and food delivery, and $1 to $2 is typical for a beverage and hotel service.</a:t>
            </a:r>
          </a:p>
          <a:p>
            <a:pPr marL="0" indent="0" algn="just">
              <a:buNone/>
            </a:pPr>
            <a:endParaRPr lang="en-US" sz="1100" b="1" dirty="0">
              <a:latin typeface="Palatino Linotype" panose="02040502050505030304" pitchFamily="18" charset="0"/>
            </a:endParaRPr>
          </a:p>
          <a:p>
            <a:pPr marL="0" indent="0" algn="just">
              <a:buNone/>
            </a:pPr>
            <a:r>
              <a:rPr lang="en-US" sz="1800" b="1" dirty="0">
                <a:latin typeface="Palatino Linotype" panose="02040502050505030304" pitchFamily="18" charset="0"/>
              </a:rPr>
              <a:t>Language: </a:t>
            </a:r>
            <a:r>
              <a:rPr lang="en-US" sz="1800" dirty="0">
                <a:latin typeface="Palatino Linotype" panose="02040502050505030304" pitchFamily="18" charset="0"/>
              </a:rPr>
              <a:t>You may at first be uncomfortable with your English skills, however the only way to improve is to practice. As a J-1 visa holder, you are also eligible to take English classes part-time as long as they do not interfere with your training program. Fermilab also offers two conversational </a:t>
            </a:r>
            <a:r>
              <a:rPr lang="en-US" sz="1800" dirty="0">
                <a:latin typeface="Palatino Linotype" panose="02040502050505030304" pitchFamily="18" charset="0"/>
                <a:hlinkClick r:id="rId2"/>
              </a:rPr>
              <a:t>English classes</a:t>
            </a:r>
            <a:r>
              <a:rPr lang="en-US" sz="1800" dirty="0">
                <a:latin typeface="Palatino Linotype" panose="02040502050505030304" pitchFamily="18" charset="0"/>
              </a:rPr>
              <a:t>.</a:t>
            </a:r>
          </a:p>
          <a:p>
            <a:pPr marL="0" indent="0" algn="just">
              <a:buNone/>
            </a:pPr>
            <a:endParaRPr lang="en-US" sz="1800" dirty="0">
              <a:latin typeface="Palatino Linotype" panose="02040502050505030304" pitchFamily="18" charset="0"/>
            </a:endParaRPr>
          </a:p>
          <a:p>
            <a:pPr marL="0" indent="0" algn="just">
              <a:buNone/>
            </a:pPr>
            <a:endParaRPr lang="en-US" sz="1200" b="1" dirty="0">
              <a:latin typeface="Palatino Linotype" panose="02040502050505030304" pitchFamily="18" charset="0"/>
            </a:endParaRPr>
          </a:p>
        </p:txBody>
      </p:sp>
      <p:sp>
        <p:nvSpPr>
          <p:cNvPr id="7" name="Title 6"/>
          <p:cNvSpPr>
            <a:spLocks noGrp="1"/>
          </p:cNvSpPr>
          <p:nvPr>
            <p:ph type="title"/>
          </p:nvPr>
        </p:nvSpPr>
        <p:spPr>
          <a:xfrm>
            <a:off x="228600" y="251752"/>
            <a:ext cx="8686800" cy="427877"/>
          </a:xfrm>
        </p:spPr>
        <p:txBody>
          <a:bodyPr/>
          <a:lstStyle/>
          <a:p>
            <a:r>
              <a:rPr lang="en-US" dirty="0">
                <a:latin typeface="Palatino Linotype" panose="02040502050505030304" pitchFamily="18" charset="0"/>
              </a:rPr>
              <a:t>Life and Customs in the US – Continued </a:t>
            </a:r>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Tree>
    <p:extLst>
      <p:ext uri="{BB962C8B-B14F-4D97-AF65-F5344CB8AC3E}">
        <p14:creationId xmlns:p14="http://schemas.microsoft.com/office/powerpoint/2010/main" val="3178379758"/>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FNAL_PowerPoint_4x3_100716</Template>
  <TotalTime>1862</TotalTime>
  <Words>2573</Words>
  <Application>Microsoft Office PowerPoint</Application>
  <PresentationFormat>On-screen Show (4:3)</PresentationFormat>
  <Paragraphs>161</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Helvetica</vt:lpstr>
      <vt:lpstr>Palatino Linotype</vt:lpstr>
      <vt:lpstr>Fermilab_PPT_090815</vt:lpstr>
      <vt:lpstr>PowerPoint Presentation</vt:lpstr>
      <vt:lpstr>Global Services</vt:lpstr>
      <vt:lpstr>Agenda</vt:lpstr>
      <vt:lpstr>Your J-1 Program</vt:lpstr>
      <vt:lpstr>Fermilab as Your J-1 Sponsor – Contact Info</vt:lpstr>
      <vt:lpstr>Fermilab as Your J-1 Sponsor</vt:lpstr>
      <vt:lpstr>Know Your Rights </vt:lpstr>
      <vt:lpstr>Life and Customs in the US</vt:lpstr>
      <vt:lpstr>Life and Customs in the US – Continued </vt:lpstr>
      <vt:lpstr>Getting Settled – Social Security</vt:lpstr>
      <vt:lpstr>Getting Settled – Banking</vt:lpstr>
      <vt:lpstr>Getting Settled – Phone</vt:lpstr>
      <vt:lpstr>Health Insurance and Health Care</vt:lpstr>
      <vt:lpstr>US Taxes</vt:lpstr>
      <vt:lpstr>US Taxes – Continued </vt:lpstr>
      <vt:lpstr>Ending Your Program</vt:lpstr>
      <vt:lpstr>Questions?</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Valery Stanley x 31103N</dc:creator>
  <cp:lastModifiedBy>Valery Stanley x 31103N</cp:lastModifiedBy>
  <cp:revision>22</cp:revision>
  <cp:lastPrinted>2014-01-20T19:40:21Z</cp:lastPrinted>
  <dcterms:created xsi:type="dcterms:W3CDTF">2019-06-26T14:26:44Z</dcterms:created>
  <dcterms:modified xsi:type="dcterms:W3CDTF">2019-11-08T19:19:38Z</dcterms:modified>
</cp:coreProperties>
</file>