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1"/>
  </p:handoutMasterIdLst>
  <p:sldIdLst>
    <p:sldId id="256" r:id="rId2"/>
    <p:sldId id="281" r:id="rId3"/>
    <p:sldId id="267" r:id="rId4"/>
    <p:sldId id="262" r:id="rId5"/>
    <p:sldId id="257" r:id="rId6"/>
    <p:sldId id="263" r:id="rId7"/>
    <p:sldId id="265" r:id="rId8"/>
    <p:sldId id="261" r:id="rId9"/>
    <p:sldId id="260" r:id="rId10"/>
    <p:sldId id="258" r:id="rId11"/>
    <p:sldId id="259" r:id="rId12"/>
    <p:sldId id="266" r:id="rId13"/>
    <p:sldId id="286" r:id="rId14"/>
    <p:sldId id="268" r:id="rId15"/>
    <p:sldId id="270" r:id="rId16"/>
    <p:sldId id="269" r:id="rId17"/>
    <p:sldId id="282" r:id="rId18"/>
    <p:sldId id="271" r:id="rId19"/>
    <p:sldId id="272" r:id="rId20"/>
    <p:sldId id="273" r:id="rId21"/>
    <p:sldId id="276" r:id="rId22"/>
    <p:sldId id="283" r:id="rId23"/>
    <p:sldId id="274" r:id="rId24"/>
    <p:sldId id="277" r:id="rId25"/>
    <p:sldId id="280" r:id="rId26"/>
    <p:sldId id="278" r:id="rId27"/>
    <p:sldId id="279" r:id="rId28"/>
    <p:sldId id="284" r:id="rId29"/>
    <p:sldId id="285" r:id="rId30"/>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935" autoAdjust="0"/>
    <p:restoredTop sz="94660"/>
  </p:normalViewPr>
  <p:slideViewPr>
    <p:cSldViewPr>
      <p:cViewPr varScale="1">
        <p:scale>
          <a:sx n="101" d="100"/>
          <a:sy n="101" d="100"/>
        </p:scale>
        <p:origin x="126" y="510"/>
      </p:cViewPr>
      <p:guideLst>
        <p:guide orient="horz" pos="2160"/>
        <p:guide pos="2880"/>
      </p:guideLst>
    </p:cSldViewPr>
  </p:slideViewPr>
  <p:notesTextViewPr>
    <p:cViewPr>
      <p:scale>
        <a:sx n="100" d="100"/>
        <a:sy n="100" d="100"/>
      </p:scale>
      <p:origin x="0" y="0"/>
    </p:cViewPr>
  </p:notesTextViewPr>
  <p:sorterViewPr>
    <p:cViewPr>
      <p:scale>
        <a:sx n="88" d="100"/>
        <a:sy n="88" d="100"/>
      </p:scale>
      <p:origin x="0" y="28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583" cy="480388"/>
          </a:xfrm>
          <a:prstGeom prst="rect">
            <a:avLst/>
          </a:prstGeom>
        </p:spPr>
        <p:txBody>
          <a:bodyPr vert="horz" lIns="94851" tIns="47425" rIns="94851" bIns="47425" rtlCol="0"/>
          <a:lstStyle>
            <a:lvl1pPr algn="l">
              <a:defRPr sz="1200"/>
            </a:lvl1pPr>
          </a:lstStyle>
          <a:p>
            <a:endParaRPr lang="en-US"/>
          </a:p>
        </p:txBody>
      </p:sp>
      <p:sp>
        <p:nvSpPr>
          <p:cNvPr id="3" name="Date Placeholder 2"/>
          <p:cNvSpPr>
            <a:spLocks noGrp="1"/>
          </p:cNvSpPr>
          <p:nvPr>
            <p:ph type="dt" sz="quarter" idx="1"/>
          </p:nvPr>
        </p:nvSpPr>
        <p:spPr>
          <a:xfrm>
            <a:off x="4142962" y="0"/>
            <a:ext cx="3170583" cy="480388"/>
          </a:xfrm>
          <a:prstGeom prst="rect">
            <a:avLst/>
          </a:prstGeom>
        </p:spPr>
        <p:txBody>
          <a:bodyPr vert="horz" lIns="94851" tIns="47425" rIns="94851" bIns="47425" rtlCol="0"/>
          <a:lstStyle>
            <a:lvl1pPr algn="r">
              <a:defRPr sz="1200"/>
            </a:lvl1pPr>
          </a:lstStyle>
          <a:p>
            <a:fld id="{F6B90F1C-72E4-4F41-B5F3-157835C7C5F0}" type="datetimeFigureOut">
              <a:rPr lang="en-US" smtClean="0"/>
              <a:pPr/>
              <a:t>4/4/2017</a:t>
            </a:fld>
            <a:endParaRPr lang="en-US"/>
          </a:p>
        </p:txBody>
      </p:sp>
      <p:sp>
        <p:nvSpPr>
          <p:cNvPr id="4" name="Footer Placeholder 3"/>
          <p:cNvSpPr>
            <a:spLocks noGrp="1"/>
          </p:cNvSpPr>
          <p:nvPr>
            <p:ph type="ftr" sz="quarter" idx="2"/>
          </p:nvPr>
        </p:nvSpPr>
        <p:spPr>
          <a:xfrm>
            <a:off x="0" y="9119173"/>
            <a:ext cx="3170583" cy="480388"/>
          </a:xfrm>
          <a:prstGeom prst="rect">
            <a:avLst/>
          </a:prstGeom>
        </p:spPr>
        <p:txBody>
          <a:bodyPr vert="horz" lIns="94851" tIns="47425" rIns="94851" bIns="47425" rtlCol="0" anchor="b"/>
          <a:lstStyle>
            <a:lvl1pPr algn="l">
              <a:defRPr sz="1200"/>
            </a:lvl1pPr>
          </a:lstStyle>
          <a:p>
            <a:endParaRPr lang="en-US"/>
          </a:p>
        </p:txBody>
      </p:sp>
      <p:sp>
        <p:nvSpPr>
          <p:cNvPr id="5" name="Slide Number Placeholder 4"/>
          <p:cNvSpPr>
            <a:spLocks noGrp="1"/>
          </p:cNvSpPr>
          <p:nvPr>
            <p:ph type="sldNum" sz="quarter" idx="3"/>
          </p:nvPr>
        </p:nvSpPr>
        <p:spPr>
          <a:xfrm>
            <a:off x="4142962" y="9119173"/>
            <a:ext cx="3170583" cy="480388"/>
          </a:xfrm>
          <a:prstGeom prst="rect">
            <a:avLst/>
          </a:prstGeom>
        </p:spPr>
        <p:txBody>
          <a:bodyPr vert="horz" lIns="94851" tIns="47425" rIns="94851" bIns="47425" rtlCol="0" anchor="b"/>
          <a:lstStyle>
            <a:lvl1pPr algn="r">
              <a:defRPr sz="1200"/>
            </a:lvl1pPr>
          </a:lstStyle>
          <a:p>
            <a:fld id="{44C4C8EB-075B-48E6-98D7-4EFB8311C32F}"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9B8DFDA1-D8C0-4277-85ED-201ED388BB55}" type="datetimeFigureOut">
              <a:rPr lang="en-US" smtClean="0"/>
              <a:pPr/>
              <a:t>4/4/2017</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AA7DF5B8-FE77-4C76-BF2B-FF38541DA9C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B8DFDA1-D8C0-4277-85ED-201ED388BB55}" type="datetimeFigureOut">
              <a:rPr lang="en-US" smtClean="0"/>
              <a:pPr/>
              <a:t>4/4/2017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7DF5B8-FE77-4C76-BF2B-FF38541DA9C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9B8DFDA1-D8C0-4277-85ED-201ED388BB55}" type="datetimeFigureOut">
              <a:rPr lang="en-US" smtClean="0"/>
              <a:pPr/>
              <a:t>4/4/2017</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AA7DF5B8-FE77-4C76-BF2B-FF38541DA9C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9B8DFDA1-D8C0-4277-85ED-201ED388BB55}" type="datetimeFigureOut">
              <a:rPr lang="en-US" smtClean="0"/>
              <a:pPr/>
              <a:t>4/4/2017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AA7DF5B8-FE77-4C76-BF2B-FF38541DA9C5}"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9B8DFDA1-D8C0-4277-85ED-201ED388BB55}" type="datetimeFigureOut">
              <a:rPr lang="en-US" smtClean="0"/>
              <a:pPr/>
              <a:t>4/4/2017</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AA7DF5B8-FE77-4C76-BF2B-FF38541DA9C5}"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9B8DFDA1-D8C0-4277-85ED-201ED388BB55}" type="datetimeFigureOut">
              <a:rPr lang="en-US" smtClean="0"/>
              <a:pPr/>
              <a:t>4/4/2017</a:t>
            </a:fld>
            <a:endParaRPr lang="en-US"/>
          </a:p>
        </p:txBody>
      </p:sp>
      <p:sp>
        <p:nvSpPr>
          <p:cNvPr id="10" name="Slide Number Placeholder 9"/>
          <p:cNvSpPr>
            <a:spLocks noGrp="1"/>
          </p:cNvSpPr>
          <p:nvPr>
            <p:ph type="sldNum" sz="quarter" idx="16"/>
          </p:nvPr>
        </p:nvSpPr>
        <p:spPr/>
        <p:txBody>
          <a:bodyPr rtlCol="0"/>
          <a:lstStyle/>
          <a:p>
            <a:fld id="{AA7DF5B8-FE77-4C76-BF2B-FF38541DA9C5}"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9B8DFDA1-D8C0-4277-85ED-201ED388BB55}" type="datetimeFigureOut">
              <a:rPr lang="en-US" smtClean="0"/>
              <a:pPr/>
              <a:t>4/4/2017</a:t>
            </a:fld>
            <a:endParaRPr lang="en-US"/>
          </a:p>
        </p:txBody>
      </p:sp>
      <p:sp>
        <p:nvSpPr>
          <p:cNvPr id="12" name="Slide Number Placeholder 11"/>
          <p:cNvSpPr>
            <a:spLocks noGrp="1"/>
          </p:cNvSpPr>
          <p:nvPr>
            <p:ph type="sldNum" sz="quarter" idx="16"/>
          </p:nvPr>
        </p:nvSpPr>
        <p:spPr/>
        <p:txBody>
          <a:bodyPr rtlCol="0"/>
          <a:lstStyle/>
          <a:p>
            <a:fld id="{AA7DF5B8-FE77-4C76-BF2B-FF38541DA9C5}"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9B8DFDA1-D8C0-4277-85ED-201ED388BB55}" type="datetimeFigureOut">
              <a:rPr lang="en-US" smtClean="0"/>
              <a:pPr/>
              <a:t>4/4/2017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AA7DF5B8-FE77-4C76-BF2B-FF38541DA9C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8DFDA1-D8C0-4277-85ED-201ED388BB55}" type="datetimeFigureOut">
              <a:rPr lang="en-US" smtClean="0"/>
              <a:pPr/>
              <a:t>4/4/2017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AA7DF5B8-FE77-4C76-BF2B-FF38541DA9C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9B8DFDA1-D8C0-4277-85ED-201ED388BB55}" type="datetimeFigureOut">
              <a:rPr lang="en-US" smtClean="0"/>
              <a:pPr/>
              <a:t>4/4/2017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AA7DF5B8-FE77-4C76-BF2B-FF38541DA9C5}"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9B8DFDA1-D8C0-4277-85ED-201ED388BB55}" type="datetimeFigureOut">
              <a:rPr lang="en-US" smtClean="0"/>
              <a:pPr/>
              <a:t>4/4/2017</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AA7DF5B8-FE77-4C76-BF2B-FF38541DA9C5}"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9B8DFDA1-D8C0-4277-85ED-201ED388BB55}" type="datetimeFigureOut">
              <a:rPr lang="en-US" smtClean="0"/>
              <a:pPr/>
              <a:t>4/4/2017</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AA7DF5B8-FE77-4C76-BF2B-FF38541DA9C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visaoffice@fnal.gov"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get-connected.fnal.gov/visa/visa-assistance/212e-2/"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visaoffice@fnal.gov"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hyperlink" Target="mailto:visaoffice@fnal.gov"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fermi.service-now.com/nav_to.do?uri=%2Fhome.do%3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hyperlink" Target="mailto:visaoffice@fnal.gov" TargetMode="External"/><Relationship Id="rId2" Type="http://schemas.openxmlformats.org/officeDocument/2006/relationships/hyperlink" Target="http://get-connected.fnal.gov/"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orientation.fnal.gov/international-orientation/"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orgs.fnal.gov/fspa/" TargetMode="External"/><Relationship Id="rId2" Type="http://schemas.openxmlformats.org/officeDocument/2006/relationships/hyperlink" Target="http://orgs.fnal.gov/nalwo/" TargetMode="External"/><Relationship Id="rId1" Type="http://schemas.openxmlformats.org/officeDocument/2006/relationships/slideLayout" Target="../slideLayouts/slideLayout2.xml"/><Relationship Id="rId5" Type="http://schemas.openxmlformats.org/officeDocument/2006/relationships/hyperlink" Target="http://orgs.fnal.gov/fermilab_users_org/" TargetMode="External"/><Relationship Id="rId4" Type="http://schemas.openxmlformats.org/officeDocument/2006/relationships/hyperlink" Target="http://orgs.fnal.gov/fspa/pages/guide_to_life/index.html"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hr.fnal.gov/work-life/family-balance/" TargetMode="External"/><Relationship Id="rId3" Type="http://schemas.openxmlformats.org/officeDocument/2006/relationships/hyperlink" Target="http://www.fnal.gov/pub/visiting/map/site.html" TargetMode="External"/><Relationship Id="rId7" Type="http://schemas.openxmlformats.org/officeDocument/2006/relationships/hyperlink" Target="http://events.fnal.gov/" TargetMode="External"/><Relationship Id="rId2" Type="http://schemas.openxmlformats.org/officeDocument/2006/relationships/hyperlink" Target="http://www.fnal.gov/pub/visiting/hours/index.html" TargetMode="External"/><Relationship Id="rId1" Type="http://schemas.openxmlformats.org/officeDocument/2006/relationships/slideLayout" Target="../slideLayouts/slideLayout2.xml"/><Relationship Id="rId6" Type="http://schemas.openxmlformats.org/officeDocument/2006/relationships/hyperlink" Target="http://orgs.fnal.gov/fspa/old_site/guide/v2006/guide/node31.html" TargetMode="External"/><Relationship Id="rId11" Type="http://schemas.openxmlformats.org/officeDocument/2006/relationships/hyperlink" Target="http://get-connected.fnal.gov/usefulinformation/" TargetMode="External"/><Relationship Id="rId5" Type="http://schemas.openxmlformats.org/officeDocument/2006/relationships/hyperlink" Target="http://orgs.fnal.gov/fspa/old_site/guide/v2006/guide/node25.html" TargetMode="External"/><Relationship Id="rId10" Type="http://schemas.openxmlformats.org/officeDocument/2006/relationships/hyperlink" Target="http://get-connected.fnal.gov/users/local-resources/" TargetMode="External"/><Relationship Id="rId4" Type="http://schemas.openxmlformats.org/officeDocument/2006/relationships/hyperlink" Target="http://fess.fnal.gov/accommodations/general_information.html" TargetMode="External"/><Relationship Id="rId9" Type="http://schemas.openxmlformats.org/officeDocument/2006/relationships/hyperlink" Target="http://diversity.fnal.gov/" TargetMode="Externa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hyperlink" Target="http://rtachicago.com/" TargetMode="External"/><Relationship Id="rId3" Type="http://schemas.openxmlformats.org/officeDocument/2006/relationships/hyperlink" Target="http://www.dupageco.org/" TargetMode="External"/><Relationship Id="rId7" Type="http://schemas.openxmlformats.org/officeDocument/2006/relationships/hyperlink" Target="http://www.explorechicago.org/city/en.html" TargetMode="External"/><Relationship Id="rId2" Type="http://schemas.openxmlformats.org/officeDocument/2006/relationships/hyperlink" Target="http://www.enjoyillinois.com/home.aspx" TargetMode="External"/><Relationship Id="rId1" Type="http://schemas.openxmlformats.org/officeDocument/2006/relationships/slideLayout" Target="../slideLayouts/slideLayout2.xml"/><Relationship Id="rId6" Type="http://schemas.openxmlformats.org/officeDocument/2006/relationships/hyperlink" Target="http://www.countyofkane.org/Pages/default.aspx" TargetMode="External"/><Relationship Id="rId5" Type="http://schemas.openxmlformats.org/officeDocument/2006/relationships/hyperlink" Target="http://www.discoverdupage.com/" TargetMode="External"/><Relationship Id="rId10" Type="http://schemas.openxmlformats.org/officeDocument/2006/relationships/hyperlink" Target="http://metrarail.com/metra/en/home.html" TargetMode="External"/><Relationship Id="rId4" Type="http://schemas.openxmlformats.org/officeDocument/2006/relationships/hyperlink" Target="http://www.co.dupage.il.us/bikeways/index.cfm" TargetMode="External"/><Relationship Id="rId9" Type="http://schemas.openxmlformats.org/officeDocument/2006/relationships/hyperlink" Target="http://www.pacebus.com/sub/schedules/default.asp"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www.dupagehealth.org/" TargetMode="External"/><Relationship Id="rId2" Type="http://schemas.openxmlformats.org/officeDocument/2006/relationships/hyperlink" Target="http://www.countyofkane.org/Pages/LocalNewspapers.aspx" TargetMode="External"/><Relationship Id="rId1" Type="http://schemas.openxmlformats.org/officeDocument/2006/relationships/slideLayout" Target="../slideLayouts/slideLayout2.xml"/><Relationship Id="rId5" Type="http://schemas.openxmlformats.org/officeDocument/2006/relationships/hyperlink" Target="mailto:usersoffice@fnal.gov" TargetMode="External"/><Relationship Id="rId4" Type="http://schemas.openxmlformats.org/officeDocument/2006/relationships/hyperlink" Target="http://www.kanehealth.com/links.htm"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mailto:jvisas@state.gov" TargetMode="External"/><Relationship Id="rId2" Type="http://schemas.openxmlformats.org/officeDocument/2006/relationships/hyperlink" Target="mailto:visaoffice@fnal.gov"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www.uscis.gov/ar11" TargetMode="External"/><Relationship Id="rId2" Type="http://schemas.openxmlformats.org/officeDocument/2006/relationships/hyperlink" Target="mailto:visaoffice@fnal.gov" TargetMode="External"/><Relationship Id="rId1" Type="http://schemas.openxmlformats.org/officeDocument/2006/relationships/slideLayout" Target="../slideLayouts/slideLayout2.xml"/><Relationship Id="rId5" Type="http://schemas.openxmlformats.org/officeDocument/2006/relationships/hyperlink" Target="mailto:usersoffice@fnal.gov" TargetMode="External"/><Relationship Id="rId4" Type="http://schemas.openxmlformats.org/officeDocument/2006/relationships/hyperlink" Target="mailto:records@fnal.gov"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J-1 Exchange Visitor</a:t>
            </a:r>
          </a:p>
        </p:txBody>
      </p:sp>
      <p:sp>
        <p:nvSpPr>
          <p:cNvPr id="3" name="Subtitle 2"/>
          <p:cNvSpPr>
            <a:spLocks noGrp="1"/>
          </p:cNvSpPr>
          <p:nvPr>
            <p:ph type="subTitle" idx="1"/>
          </p:nvPr>
        </p:nvSpPr>
        <p:spPr/>
        <p:txBody>
          <a:bodyPr/>
          <a:lstStyle/>
          <a:p>
            <a:r>
              <a:rPr lang="en-US" dirty="0"/>
              <a:t>Preparing to Arrive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Program Rules</a:t>
            </a:r>
          </a:p>
        </p:txBody>
      </p:sp>
      <p:sp>
        <p:nvSpPr>
          <p:cNvPr id="3" name="Content Placeholder 2"/>
          <p:cNvSpPr>
            <a:spLocks noGrp="1"/>
          </p:cNvSpPr>
          <p:nvPr>
            <p:ph sz="quarter" idx="1"/>
          </p:nvPr>
        </p:nvSpPr>
        <p:spPr/>
        <p:txBody>
          <a:bodyPr>
            <a:normAutofit/>
          </a:bodyPr>
          <a:lstStyle/>
          <a:p>
            <a:pPr lvl="0"/>
            <a:r>
              <a:rPr lang="en-US" sz="3200" dirty="0"/>
              <a:t>You must report any </a:t>
            </a:r>
            <a:r>
              <a:rPr lang="en-US" sz="3200" b="1" dirty="0">
                <a:solidFill>
                  <a:schemeClr val="accent2"/>
                </a:solidFill>
              </a:rPr>
              <a:t>changes in your plans, funding or program </a:t>
            </a:r>
            <a:r>
              <a:rPr lang="en-US" sz="3200" dirty="0"/>
              <a:t>to the Fermilab Visa Office (</a:t>
            </a:r>
            <a:r>
              <a:rPr lang="en-US" sz="3200" u="sng" dirty="0">
                <a:hlinkClick r:id="rId2"/>
              </a:rPr>
              <a:t>visaoffice@fnal.gov</a:t>
            </a:r>
            <a:r>
              <a:rPr lang="en-US" sz="3200" dirty="0"/>
              <a:t>) immediately.</a:t>
            </a:r>
          </a:p>
          <a:p>
            <a:pPr lvl="0"/>
            <a:r>
              <a:rPr lang="en-US" sz="3200" dirty="0"/>
              <a:t>Examples of changes:</a:t>
            </a:r>
          </a:p>
          <a:p>
            <a:pPr lvl="1"/>
            <a:r>
              <a:rPr lang="en-US" dirty="0"/>
              <a:t>Changes in the activities you are doing at Fermilab,</a:t>
            </a:r>
          </a:p>
          <a:p>
            <a:pPr lvl="1"/>
            <a:r>
              <a:rPr lang="en-US" dirty="0"/>
              <a:t>Changes in your supervisor, or</a:t>
            </a:r>
          </a:p>
          <a:p>
            <a:pPr lvl="1"/>
            <a:r>
              <a:rPr lang="en-US" dirty="0"/>
              <a:t>Changes to your program dates (early departures or a need to extend the program).</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Program Rules</a:t>
            </a:r>
          </a:p>
        </p:txBody>
      </p:sp>
      <p:sp>
        <p:nvSpPr>
          <p:cNvPr id="3" name="Content Placeholder 2"/>
          <p:cNvSpPr>
            <a:spLocks noGrp="1"/>
          </p:cNvSpPr>
          <p:nvPr>
            <p:ph sz="quarter" idx="1"/>
          </p:nvPr>
        </p:nvSpPr>
        <p:spPr/>
        <p:txBody>
          <a:bodyPr>
            <a:normAutofit lnSpcReduction="10000"/>
          </a:bodyPr>
          <a:lstStyle/>
          <a:p>
            <a:pPr lvl="0"/>
            <a:r>
              <a:rPr lang="en-US" sz="3200" dirty="0"/>
              <a:t>If you are subject to the Return Residence Requirement (</a:t>
            </a:r>
            <a:r>
              <a:rPr lang="en-US" sz="3200" i="1" dirty="0"/>
              <a:t>§ 212(e)</a:t>
            </a:r>
            <a:r>
              <a:rPr lang="en-US" sz="3200" dirty="0"/>
              <a:t>), you must promptly advise the Visa Office if you plan to apply for a waiver of this requirement.</a:t>
            </a:r>
            <a:endParaRPr lang="en-US" sz="2400" dirty="0"/>
          </a:p>
          <a:p>
            <a:pPr lvl="1"/>
            <a:r>
              <a:rPr lang="en-US" dirty="0"/>
              <a:t>We are prohibited from extending your program once a waiver application has been approved by the DOS.</a:t>
            </a:r>
          </a:p>
          <a:p>
            <a:pPr lvl="1"/>
            <a:r>
              <a:rPr lang="en-US" dirty="0"/>
              <a:t>We may extend your program while the waiver application is pending.</a:t>
            </a:r>
          </a:p>
          <a:p>
            <a:pPr lvl="1"/>
            <a:r>
              <a:rPr lang="en-US" dirty="0"/>
              <a:t>Please see </a:t>
            </a:r>
            <a:r>
              <a:rPr lang="en-US" dirty="0">
                <a:hlinkClick r:id="rId2"/>
              </a:rPr>
              <a:t>http://get-connected.fnal.gov/visa/visa-assistance/212e-2/</a:t>
            </a:r>
            <a:r>
              <a:rPr lang="en-US" dirty="0"/>
              <a:t> </a:t>
            </a:r>
            <a:r>
              <a:rPr lang="en-US" dirty="0"/>
              <a:t>for more information.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Program Rules</a:t>
            </a:r>
          </a:p>
        </p:txBody>
      </p:sp>
      <p:sp>
        <p:nvSpPr>
          <p:cNvPr id="3" name="Content Placeholder 2"/>
          <p:cNvSpPr>
            <a:spLocks noGrp="1"/>
          </p:cNvSpPr>
          <p:nvPr>
            <p:ph sz="quarter" idx="1"/>
          </p:nvPr>
        </p:nvSpPr>
        <p:spPr/>
        <p:txBody>
          <a:bodyPr>
            <a:normAutofit/>
          </a:bodyPr>
          <a:lstStyle/>
          <a:p>
            <a:pPr lvl="0"/>
            <a:r>
              <a:rPr lang="en-US" sz="3200" dirty="0"/>
              <a:t>You must not accept funding from any institution other than your “home” institution outside the U.S., or the institution named on your DS-2019 as your Program Sponsor, unless you have obtained Visa Office approval for the funding.</a:t>
            </a:r>
          </a:p>
          <a:p>
            <a:pPr lvl="1"/>
            <a:r>
              <a:rPr lang="en-US" dirty="0"/>
              <a:t>If another institution offers to reimburse your travel expenses, contact the Visa Office prior to your trip to authorize such travel reimbursement.  </a:t>
            </a:r>
          </a:p>
          <a:p>
            <a:pPr lvl="1"/>
            <a:r>
              <a:rPr lang="en-US" dirty="0"/>
              <a:t>Contact </a:t>
            </a:r>
            <a:r>
              <a:rPr lang="en-US" dirty="0">
                <a:hlinkClick r:id="rId2"/>
              </a:rPr>
              <a:t>visaoffice@fnal.gov</a:t>
            </a:r>
            <a:r>
              <a:rPr lang="en-US" dirty="0"/>
              <a:t> for more information.</a:t>
            </a:r>
          </a:p>
          <a:p>
            <a:endParaRPr lang="en-US" sz="2400" dirty="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dirty="0"/>
          </a:p>
        </p:txBody>
      </p:sp>
      <p:sp>
        <p:nvSpPr>
          <p:cNvPr id="3" name="Title 2"/>
          <p:cNvSpPr>
            <a:spLocks noGrp="1"/>
          </p:cNvSpPr>
          <p:nvPr>
            <p:ph type="title"/>
          </p:nvPr>
        </p:nvSpPr>
        <p:spPr/>
        <p:txBody>
          <a:bodyPr/>
          <a:lstStyle/>
          <a:p>
            <a:r>
              <a:rPr lang="en-US" dirty="0"/>
              <a:t>While you are here</a:t>
            </a:r>
          </a:p>
        </p:txBody>
      </p:sp>
    </p:spTree>
    <p:extLst>
      <p:ext uri="{BB962C8B-B14F-4D97-AF65-F5344CB8AC3E}">
        <p14:creationId xmlns:p14="http://schemas.microsoft.com/office/powerpoint/2010/main" val="11148557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Online Immigration System</a:t>
            </a:r>
          </a:p>
        </p:txBody>
      </p:sp>
      <p:sp>
        <p:nvSpPr>
          <p:cNvPr id="5" name="Content Placeholder 4"/>
          <p:cNvSpPr>
            <a:spLocks noGrp="1"/>
          </p:cNvSpPr>
          <p:nvPr>
            <p:ph sz="quarter" idx="1"/>
          </p:nvPr>
        </p:nvSpPr>
        <p:spPr/>
        <p:txBody>
          <a:bodyPr>
            <a:normAutofit fontScale="92500" lnSpcReduction="20000"/>
          </a:bodyPr>
          <a:lstStyle/>
          <a:p>
            <a:pPr lvl="0"/>
            <a:r>
              <a:rPr lang="en-US" dirty="0"/>
              <a:t>As you know, the Visa Office uses an online immigration system, at </a:t>
            </a:r>
            <a:r>
              <a:rPr lang="en-US" b="1" u="sng" dirty="0">
                <a:solidFill>
                  <a:schemeClr val="accent4"/>
                </a:solidFill>
              </a:rPr>
              <a:t>ww2.welcomeclient.com</a:t>
            </a:r>
            <a:r>
              <a:rPr lang="en-US" dirty="0"/>
              <a:t> </a:t>
            </a:r>
          </a:p>
          <a:p>
            <a:pPr lvl="1"/>
            <a:r>
              <a:rPr lang="en-US" b="1" u="sng" dirty="0">
                <a:solidFill>
                  <a:schemeClr val="accent2"/>
                </a:solidFill>
              </a:rPr>
              <a:t>Retain your password and user name for the system</a:t>
            </a:r>
            <a:r>
              <a:rPr lang="en-US" dirty="0"/>
              <a:t>.  You may need to access it periodically during your program.</a:t>
            </a:r>
          </a:p>
          <a:p>
            <a:pPr lvl="1"/>
            <a:r>
              <a:rPr lang="en-US" b="1" u="sng" dirty="0">
                <a:solidFill>
                  <a:schemeClr val="accent2"/>
                </a:solidFill>
              </a:rPr>
              <a:t>Update your information online if there are changes </a:t>
            </a:r>
            <a:r>
              <a:rPr lang="en-US" dirty="0"/>
              <a:t>(such as your local address).</a:t>
            </a:r>
          </a:p>
          <a:p>
            <a:pPr lvl="1"/>
            <a:r>
              <a:rPr lang="en-US" b="1" u="sng" dirty="0">
                <a:solidFill>
                  <a:schemeClr val="accent2"/>
                </a:solidFill>
              </a:rPr>
              <a:t>Scan and upload new documents as you receive them </a:t>
            </a:r>
            <a:r>
              <a:rPr lang="en-US" dirty="0"/>
              <a:t>(such as new I-94s, if you travel outside the U.S. during your program).</a:t>
            </a:r>
          </a:p>
          <a:p>
            <a:r>
              <a:rPr lang="en-US" dirty="0"/>
              <a:t>This ensures that when the Visa Office looks at your record, we have the most current and accurate information available to us.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Online Immigration System</a:t>
            </a:r>
          </a:p>
        </p:txBody>
      </p:sp>
      <p:sp>
        <p:nvSpPr>
          <p:cNvPr id="3" name="Content Placeholder 2"/>
          <p:cNvSpPr>
            <a:spLocks noGrp="1"/>
          </p:cNvSpPr>
          <p:nvPr>
            <p:ph sz="quarter" idx="1"/>
          </p:nvPr>
        </p:nvSpPr>
        <p:spPr/>
        <p:txBody>
          <a:bodyPr/>
          <a:lstStyle/>
          <a:p>
            <a:r>
              <a:rPr lang="en-US" dirty="0"/>
              <a:t>If we request new information or documents, </a:t>
            </a:r>
          </a:p>
          <a:p>
            <a:pPr lvl="1"/>
            <a:r>
              <a:rPr lang="en-US" dirty="0"/>
              <a:t>Be complete and accurate in all your responses in all questionnaires and  communications.</a:t>
            </a:r>
          </a:p>
          <a:p>
            <a:pPr lvl="1"/>
            <a:r>
              <a:rPr lang="en-US" dirty="0"/>
              <a:t>Understand, and be prepared to provide, all requested documents and information. </a:t>
            </a:r>
          </a:p>
          <a:p>
            <a:pPr lvl="1"/>
            <a:r>
              <a:rPr lang="en-US" dirty="0"/>
              <a:t>Timely respond to all messages or emails from the Visa Office.</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Documents and Information </a:t>
            </a:r>
          </a:p>
        </p:txBody>
      </p:sp>
      <p:sp>
        <p:nvSpPr>
          <p:cNvPr id="3" name="Content Placeholder 2"/>
          <p:cNvSpPr>
            <a:spLocks noGrp="1"/>
          </p:cNvSpPr>
          <p:nvPr>
            <p:ph sz="quarter" idx="1"/>
          </p:nvPr>
        </p:nvSpPr>
        <p:spPr/>
        <p:txBody>
          <a:bodyPr>
            <a:normAutofit lnSpcReduction="10000"/>
          </a:bodyPr>
          <a:lstStyle/>
          <a:p>
            <a:pPr lvl="0"/>
            <a:r>
              <a:rPr lang="en-US" dirty="0"/>
              <a:t>Always sign the DS-2019 with </a:t>
            </a:r>
            <a:r>
              <a:rPr lang="en-US" b="1" dirty="0">
                <a:solidFill>
                  <a:schemeClr val="accent1"/>
                </a:solidFill>
              </a:rPr>
              <a:t>BLUE</a:t>
            </a:r>
            <a:r>
              <a:rPr lang="en-US" dirty="0"/>
              <a:t> ink.</a:t>
            </a:r>
          </a:p>
          <a:p>
            <a:pPr lvl="0"/>
            <a:r>
              <a:rPr lang="en-US" dirty="0"/>
              <a:t>Retain copies of </a:t>
            </a:r>
            <a:r>
              <a:rPr lang="en-US" b="1" u="sng" dirty="0">
                <a:solidFill>
                  <a:schemeClr val="accent2"/>
                </a:solidFill>
              </a:rPr>
              <a:t>all DS-2019s </a:t>
            </a:r>
            <a:r>
              <a:rPr lang="en-US" dirty="0"/>
              <a:t>ever issued to you.</a:t>
            </a:r>
          </a:p>
          <a:p>
            <a:pPr lvl="0"/>
            <a:r>
              <a:rPr lang="en-US" dirty="0"/>
              <a:t>Keep your passport and I-94 safe.  The I-94 and DS-2019 are your only documents that demonstrate that you are lawfully in the U.S.</a:t>
            </a:r>
          </a:p>
          <a:p>
            <a:pPr lvl="0"/>
            <a:r>
              <a:rPr lang="en-US" dirty="0"/>
              <a:t>If your immigration-related paperwork is stolen, destroyed or lost:</a:t>
            </a:r>
          </a:p>
          <a:p>
            <a:pPr lvl="1"/>
            <a:r>
              <a:rPr lang="en-US" dirty="0"/>
              <a:t>Promptly report this to the Visa Office.  </a:t>
            </a:r>
          </a:p>
          <a:p>
            <a:pPr lvl="1"/>
            <a:r>
              <a:rPr lang="en-US" dirty="0"/>
              <a:t>If stolen or lost, you also must report this to the local police.</a:t>
            </a:r>
          </a:p>
          <a:p>
            <a:pPr lvl="0"/>
            <a:endParaRPr lang="en-US" dirty="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endParaRPr lang="en-US"/>
          </a:p>
        </p:txBody>
      </p:sp>
      <p:sp>
        <p:nvSpPr>
          <p:cNvPr id="4" name="Title 3"/>
          <p:cNvSpPr>
            <a:spLocks noGrp="1"/>
          </p:cNvSpPr>
          <p:nvPr>
            <p:ph type="title"/>
          </p:nvPr>
        </p:nvSpPr>
        <p:spPr/>
        <p:txBody>
          <a:bodyPr/>
          <a:lstStyle/>
          <a:p>
            <a:r>
              <a:rPr lang="en-US" dirty="0"/>
              <a:t>Departing Fermilab</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Your Last Day at Fermilab</a:t>
            </a:r>
          </a:p>
        </p:txBody>
      </p:sp>
      <p:sp>
        <p:nvSpPr>
          <p:cNvPr id="3" name="Content Placeholder 2"/>
          <p:cNvSpPr>
            <a:spLocks noGrp="1"/>
          </p:cNvSpPr>
          <p:nvPr>
            <p:ph sz="quarter" idx="1"/>
          </p:nvPr>
        </p:nvSpPr>
        <p:spPr/>
        <p:txBody>
          <a:bodyPr>
            <a:normAutofit/>
          </a:bodyPr>
          <a:lstStyle/>
          <a:p>
            <a:pPr lvl="0"/>
            <a:r>
              <a:rPr lang="en-US" dirty="0"/>
              <a:t>If you are an employee of Fermilab:</a:t>
            </a:r>
          </a:p>
          <a:p>
            <a:pPr lvl="1"/>
            <a:r>
              <a:rPr lang="en-US" dirty="0"/>
              <a:t>Schedule an Exit Interview with the Employment Office (Wilson Hall, 15</a:t>
            </a:r>
            <a:r>
              <a:rPr lang="en-US" baseline="30000" dirty="0"/>
              <a:t>th</a:t>
            </a:r>
            <a:r>
              <a:rPr lang="en-US" dirty="0"/>
              <a:t> Floor) for your last day. </a:t>
            </a:r>
          </a:p>
          <a:p>
            <a:pPr lvl="1"/>
            <a:r>
              <a:rPr lang="en-US" dirty="0"/>
              <a:t>Check out at the Key &amp; ID Office (WH Ground Floor), after attending your Exit Interview.</a:t>
            </a:r>
          </a:p>
          <a:p>
            <a:pPr lvl="1"/>
            <a:endParaRPr lang="en-US" dirty="0"/>
          </a:p>
          <a:p>
            <a:r>
              <a:rPr lang="en-US" dirty="0"/>
              <a:t>If you are a Visiting Scientist, email the Visa Office (</a:t>
            </a:r>
            <a:r>
              <a:rPr lang="en-US" u="sng" dirty="0">
                <a:hlinkClick r:id="rId2"/>
              </a:rPr>
              <a:t>visaoffice@fnal.gov</a:t>
            </a:r>
            <a:r>
              <a:rPr lang="en-US" dirty="0"/>
              <a:t>) as to when your last day onsite will be. </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Computing Privileges</a:t>
            </a:r>
          </a:p>
        </p:txBody>
      </p:sp>
      <p:sp>
        <p:nvSpPr>
          <p:cNvPr id="3" name="Content Placeholder 2"/>
          <p:cNvSpPr>
            <a:spLocks noGrp="1"/>
          </p:cNvSpPr>
          <p:nvPr>
            <p:ph sz="quarter" idx="1"/>
          </p:nvPr>
        </p:nvSpPr>
        <p:spPr/>
        <p:txBody>
          <a:bodyPr>
            <a:normAutofit fontScale="85000" lnSpcReduction="20000"/>
          </a:bodyPr>
          <a:lstStyle/>
          <a:p>
            <a:r>
              <a:rPr lang="en-US" dirty="0"/>
              <a:t>Computing privileges (Kerberos accounts) for Exchange Visitors often end at the same time as the DS-2019 expires.  </a:t>
            </a:r>
          </a:p>
          <a:p>
            <a:pPr lvl="1"/>
            <a:r>
              <a:rPr lang="en-US" dirty="0"/>
              <a:t>If it is necessary for the computing privileges to continue past the expiration of the DS-2019, you must request this through the Computing Division website at</a:t>
            </a:r>
          </a:p>
          <a:p>
            <a:pPr lvl="2"/>
            <a:r>
              <a:rPr lang="en-US" sz="2100" u="sng" dirty="0">
                <a:hlinkClick r:id="rId2"/>
              </a:rPr>
              <a:t>https://fermi.service-now.com/nav_to.do?uri=%2Fhome.do%3F</a:t>
            </a:r>
            <a:r>
              <a:rPr lang="en-US" sz="2100" u="sng" dirty="0"/>
              <a:t> </a:t>
            </a:r>
            <a:r>
              <a:rPr lang="en-US" sz="2100" dirty="0"/>
              <a:t>  </a:t>
            </a:r>
          </a:p>
          <a:p>
            <a:r>
              <a:rPr lang="en-US" dirty="0"/>
              <a:t>If your computing privileges continue past the expiration of your DS-2019, we must receive either </a:t>
            </a:r>
          </a:p>
          <a:p>
            <a:pPr marL="880110" lvl="1" indent="-514350">
              <a:buFont typeface="+mj-lt"/>
              <a:buAutoNum type="arabicPeriod"/>
            </a:pPr>
            <a:r>
              <a:rPr lang="en-US" dirty="0"/>
              <a:t>Confirmation of your travel plans for departure from the U.S., or </a:t>
            </a:r>
          </a:p>
          <a:p>
            <a:pPr marL="880110" lvl="1" indent="-514350">
              <a:buFont typeface="+mj-lt"/>
              <a:buAutoNum type="arabicPeriod"/>
            </a:pPr>
            <a:r>
              <a:rPr lang="en-US" dirty="0"/>
              <a:t>Your Fermilab ID Badge (which permits you site access). </a:t>
            </a:r>
          </a:p>
          <a:p>
            <a:pPr marL="344488" lvl="1" indent="22225">
              <a:buNone/>
            </a:pPr>
            <a:r>
              <a:rPr lang="en-US" dirty="0"/>
              <a:t>In the absence of either of these, we must manually terminate your computing privileges.  This is required by DOE rules relating to site access.</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Agenda</a:t>
            </a:r>
          </a:p>
        </p:txBody>
      </p:sp>
      <p:sp>
        <p:nvSpPr>
          <p:cNvPr id="5" name="Content Placeholder 4"/>
          <p:cNvSpPr>
            <a:spLocks noGrp="1"/>
          </p:cNvSpPr>
          <p:nvPr>
            <p:ph sz="quarter" idx="1"/>
          </p:nvPr>
        </p:nvSpPr>
        <p:spPr/>
        <p:txBody>
          <a:bodyPr/>
          <a:lstStyle/>
          <a:p>
            <a:r>
              <a:rPr lang="en-US" dirty="0"/>
              <a:t>Overview</a:t>
            </a:r>
          </a:p>
          <a:p>
            <a:r>
              <a:rPr lang="en-US" dirty="0"/>
              <a:t>Fermilab’s J-1 Program Rules</a:t>
            </a:r>
          </a:p>
          <a:p>
            <a:pPr lvl="1"/>
            <a:r>
              <a:rPr lang="en-US" dirty="0"/>
              <a:t>Your obligations and responsibilities as a participant in our Program</a:t>
            </a:r>
          </a:p>
          <a:p>
            <a:r>
              <a:rPr lang="en-US" dirty="0"/>
              <a:t>Tips for while you are here</a:t>
            </a:r>
          </a:p>
          <a:p>
            <a:r>
              <a:rPr lang="en-US" dirty="0"/>
              <a:t>Departing Fermilab</a:t>
            </a:r>
          </a:p>
          <a:p>
            <a:r>
              <a:rPr lang="en-US" dirty="0"/>
              <a:t>Local Resources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endParaRPr lang="en-US" dirty="0"/>
          </a:p>
        </p:txBody>
      </p:sp>
      <p:sp>
        <p:nvSpPr>
          <p:cNvPr id="4" name="Title 3"/>
          <p:cNvSpPr>
            <a:spLocks noGrp="1"/>
          </p:cNvSpPr>
          <p:nvPr>
            <p:ph type="title"/>
          </p:nvPr>
        </p:nvSpPr>
        <p:spPr/>
        <p:txBody>
          <a:bodyPr/>
          <a:lstStyle/>
          <a:p>
            <a:r>
              <a:rPr lang="en-US" dirty="0"/>
              <a:t>Local Resources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 Immigration / Visa Information</a:t>
            </a:r>
          </a:p>
        </p:txBody>
      </p:sp>
      <p:sp>
        <p:nvSpPr>
          <p:cNvPr id="3" name="Content Placeholder 2"/>
          <p:cNvSpPr>
            <a:spLocks noGrp="1"/>
          </p:cNvSpPr>
          <p:nvPr>
            <p:ph sz="quarter" idx="1"/>
          </p:nvPr>
        </p:nvSpPr>
        <p:spPr/>
        <p:txBody>
          <a:bodyPr>
            <a:normAutofit/>
          </a:bodyPr>
          <a:lstStyle/>
          <a:p>
            <a:r>
              <a:rPr lang="en-US" dirty="0"/>
              <a:t>The Visa Office maintains </a:t>
            </a:r>
            <a:r>
              <a:rPr lang="en-US" b="1" dirty="0">
                <a:solidFill>
                  <a:schemeClr val="accent2"/>
                </a:solidFill>
              </a:rPr>
              <a:t>detailed</a:t>
            </a:r>
            <a:r>
              <a:rPr lang="en-US" dirty="0"/>
              <a:t> information about U.S. immigration issues, including J-1 visa status:</a:t>
            </a:r>
          </a:p>
          <a:p>
            <a:pPr lvl="1"/>
            <a:r>
              <a:rPr lang="en-US" b="1" dirty="0">
                <a:solidFill>
                  <a:schemeClr val="accent4"/>
                </a:solidFill>
                <a:hlinkClick r:id="rId2"/>
              </a:rPr>
              <a:t>http://get-connected.fnal.gov/</a:t>
            </a:r>
            <a:endParaRPr lang="en-US" b="1" dirty="0">
              <a:solidFill>
                <a:schemeClr val="accent4"/>
              </a:solidFill>
            </a:endParaRPr>
          </a:p>
          <a:p>
            <a:pPr lvl="1"/>
            <a:r>
              <a:rPr lang="en-US" dirty="0"/>
              <a:t>We also have an online appointment scheduler, for your convenience. Please email </a:t>
            </a:r>
            <a:r>
              <a:rPr lang="en-US" b="1" dirty="0">
                <a:hlinkClick r:id="rId3"/>
              </a:rPr>
              <a:t>visaoffice@fnal.gov</a:t>
            </a:r>
            <a:r>
              <a:rPr lang="en-US" dirty="0"/>
              <a:t> and the auto-responder includes a link to our online scheduler.</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378952" cy="990600"/>
          </a:xfrm>
        </p:spPr>
        <p:txBody>
          <a:bodyPr>
            <a:normAutofit/>
          </a:bodyPr>
          <a:lstStyle/>
          <a:p>
            <a:r>
              <a:rPr lang="en-US" sz="3600" dirty="0"/>
              <a:t>Sources of Information about Life in the U.S.</a:t>
            </a:r>
          </a:p>
        </p:txBody>
      </p:sp>
      <p:sp>
        <p:nvSpPr>
          <p:cNvPr id="4" name="Content Placeholder 2"/>
          <p:cNvSpPr txBox="1">
            <a:spLocks/>
          </p:cNvSpPr>
          <p:nvPr/>
        </p:nvSpPr>
        <p:spPr>
          <a:xfrm>
            <a:off x="609600" y="1676400"/>
            <a:ext cx="8153400" cy="4495800"/>
          </a:xfrm>
          <a:prstGeom prst="rect">
            <a:avLst/>
          </a:prstGeom>
        </p:spPr>
        <p:txBody>
          <a:bodyPr vert="horz">
            <a:normAutofit fontScale="92500" lnSpcReduction="20000"/>
          </a:bodyPr>
          <a:lstStyle/>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r>
              <a:rPr kumimoji="0" lang="en-US" sz="2400" b="0" i="0" u="none" strike="noStrike" kern="1200" cap="none" spc="0" normalizeH="0" baseline="0" noProof="0" dirty="0">
                <a:ln>
                  <a:noFill/>
                </a:ln>
                <a:solidFill>
                  <a:schemeClr val="tx1"/>
                </a:solidFill>
                <a:effectLst/>
                <a:uLnTx/>
                <a:uFillTx/>
                <a:latin typeface="+mn-lt"/>
                <a:ea typeface="+mn-ea"/>
                <a:cs typeface="+mn-cs"/>
              </a:rPr>
              <a:t>International Services holds a “Welcome to the USA” presentation once a month, or</a:t>
            </a:r>
            <a:r>
              <a:rPr kumimoji="0" lang="en-US" sz="2400" b="0" i="0" u="none" strike="noStrike" kern="1200" cap="none" spc="0" normalizeH="0" noProof="0" dirty="0">
                <a:ln>
                  <a:noFill/>
                </a:ln>
                <a:solidFill>
                  <a:schemeClr val="tx1"/>
                </a:solidFill>
                <a:effectLst/>
                <a:uLnTx/>
                <a:uFillTx/>
                <a:latin typeface="+mn-lt"/>
                <a:ea typeface="+mn-ea"/>
                <a:cs typeface="+mn-cs"/>
              </a:rPr>
              <a:t> </a:t>
            </a:r>
            <a:r>
              <a:rPr kumimoji="0" lang="en-US" sz="2400" b="0" i="0" u="none" strike="noStrike" kern="1200" cap="none" spc="0" normalizeH="0" baseline="0" noProof="0" dirty="0">
                <a:ln>
                  <a:noFill/>
                </a:ln>
                <a:solidFill>
                  <a:schemeClr val="tx1"/>
                </a:solidFill>
                <a:effectLst/>
                <a:uLnTx/>
                <a:uFillTx/>
                <a:latin typeface="+mn-lt"/>
                <a:ea typeface="+mn-ea"/>
                <a:cs typeface="+mn-cs"/>
              </a:rPr>
              <a:t>on demand.</a:t>
            </a:r>
          </a:p>
          <a:p>
            <a:pPr marL="640080" lvl="1" indent="-274320">
              <a:spcBef>
                <a:spcPts val="550"/>
              </a:spcBef>
              <a:buClr>
                <a:schemeClr val="accent1"/>
              </a:buClr>
              <a:buSzPct val="70000"/>
              <a:buFont typeface="Wingdings 2"/>
              <a:buChar char=""/>
            </a:pPr>
            <a:r>
              <a:rPr lang="en-US" sz="2400" dirty="0"/>
              <a:t>The </a:t>
            </a:r>
            <a:r>
              <a:rPr kumimoji="0" lang="en-US" sz="2400" b="0" i="0" u="none" strike="noStrike" kern="1200" cap="none" spc="0" normalizeH="0" baseline="0" noProof="0" dirty="0">
                <a:ln>
                  <a:noFill/>
                </a:ln>
                <a:solidFill>
                  <a:schemeClr val="tx1"/>
                </a:solidFill>
                <a:effectLst/>
                <a:uLnTx/>
                <a:uFillTx/>
                <a:latin typeface="+mn-lt"/>
                <a:ea typeface="+mn-ea"/>
                <a:cs typeface="+mn-cs"/>
              </a:rPr>
              <a:t>Orientation includes information about:</a:t>
            </a:r>
          </a:p>
          <a:p>
            <a:pPr marL="914400" marR="0" lvl="2" indent="-228600" algn="l" defTabSz="914400" rtl="0" eaLnBrk="1" fontAlgn="auto" latinLnBrk="0" hangingPunct="1">
              <a:lnSpc>
                <a:spcPct val="100000"/>
              </a:lnSpc>
              <a:spcBef>
                <a:spcPts val="500"/>
              </a:spcBef>
              <a:spcAft>
                <a:spcPts val="0"/>
              </a:spcAft>
              <a:buClr>
                <a:schemeClr val="accent2"/>
              </a:buClr>
              <a:buSzPct val="75000"/>
              <a:buFont typeface="Wingdings"/>
              <a:buChar char=""/>
              <a:tabLst/>
              <a:defRPr/>
            </a:pPr>
            <a:r>
              <a:rPr kumimoji="0" lang="en-US" sz="2400" b="0" i="0" u="none" strike="noStrike" kern="1200" cap="none" spc="0" normalizeH="0" baseline="0" noProof="0" dirty="0">
                <a:ln>
                  <a:noFill/>
                </a:ln>
                <a:solidFill>
                  <a:schemeClr val="tx1"/>
                </a:solidFill>
                <a:effectLst/>
                <a:uLnTx/>
                <a:uFillTx/>
                <a:latin typeface="+mn-lt"/>
                <a:ea typeface="+mn-ea"/>
                <a:cs typeface="+mn-cs"/>
              </a:rPr>
              <a:t>Drivers licenses</a:t>
            </a:r>
          </a:p>
          <a:p>
            <a:pPr marL="914400" marR="0" lvl="2" indent="-228600" algn="l" defTabSz="914400" rtl="0" eaLnBrk="1" fontAlgn="auto" latinLnBrk="0" hangingPunct="1">
              <a:lnSpc>
                <a:spcPct val="100000"/>
              </a:lnSpc>
              <a:spcBef>
                <a:spcPts val="500"/>
              </a:spcBef>
              <a:spcAft>
                <a:spcPts val="0"/>
              </a:spcAft>
              <a:buClr>
                <a:schemeClr val="accent2"/>
              </a:buClr>
              <a:buSzPct val="75000"/>
              <a:buFont typeface="Wingdings"/>
              <a:buChar char=""/>
              <a:tabLst/>
              <a:defRPr/>
            </a:pPr>
            <a:r>
              <a:rPr kumimoji="0" lang="en-US" sz="2400" b="0" i="0" u="none" strike="noStrike" kern="1200" cap="none" spc="0" normalizeH="0" baseline="0" noProof="0" dirty="0">
                <a:ln>
                  <a:noFill/>
                </a:ln>
                <a:solidFill>
                  <a:schemeClr val="tx1"/>
                </a:solidFill>
                <a:effectLst/>
                <a:uLnTx/>
                <a:uFillTx/>
                <a:latin typeface="+mn-lt"/>
                <a:ea typeface="+mn-ea"/>
                <a:cs typeface="+mn-cs"/>
              </a:rPr>
              <a:t>Banking</a:t>
            </a:r>
          </a:p>
          <a:p>
            <a:pPr marL="914400" marR="0" lvl="2" indent="-228600" algn="l" defTabSz="914400" rtl="0" eaLnBrk="1" fontAlgn="auto" latinLnBrk="0" hangingPunct="1">
              <a:lnSpc>
                <a:spcPct val="100000"/>
              </a:lnSpc>
              <a:spcBef>
                <a:spcPts val="500"/>
              </a:spcBef>
              <a:spcAft>
                <a:spcPts val="0"/>
              </a:spcAft>
              <a:buClr>
                <a:schemeClr val="accent2"/>
              </a:buClr>
              <a:buSzPct val="75000"/>
              <a:buFont typeface="Wingdings"/>
              <a:buChar char=""/>
              <a:tabLst/>
              <a:defRPr/>
            </a:pPr>
            <a:r>
              <a:rPr kumimoji="0" lang="en-US" sz="2400" b="0" i="0" u="none" strike="noStrike" kern="1200" cap="none" spc="0" normalizeH="0" baseline="0" noProof="0" dirty="0">
                <a:ln>
                  <a:noFill/>
                </a:ln>
                <a:solidFill>
                  <a:schemeClr val="tx1"/>
                </a:solidFill>
                <a:effectLst/>
                <a:uLnTx/>
                <a:uFillTx/>
                <a:latin typeface="+mn-lt"/>
                <a:ea typeface="+mn-ea"/>
                <a:cs typeface="+mn-cs"/>
              </a:rPr>
              <a:t>Social Security numbers</a:t>
            </a:r>
          </a:p>
          <a:p>
            <a:pPr marL="914400" marR="0" lvl="2" indent="-228600" algn="l" defTabSz="914400" rtl="0" eaLnBrk="1" fontAlgn="auto" latinLnBrk="0" hangingPunct="1">
              <a:lnSpc>
                <a:spcPct val="100000"/>
              </a:lnSpc>
              <a:spcBef>
                <a:spcPts val="500"/>
              </a:spcBef>
              <a:spcAft>
                <a:spcPts val="0"/>
              </a:spcAft>
              <a:buClr>
                <a:schemeClr val="accent2"/>
              </a:buClr>
              <a:buSzPct val="75000"/>
              <a:buFont typeface="Wingdings"/>
              <a:buChar char=""/>
              <a:tabLst/>
              <a:defRPr/>
            </a:pPr>
            <a:r>
              <a:rPr kumimoji="0" lang="en-US" sz="2400" b="0" i="0" u="none" strike="noStrike" kern="1200" cap="none" spc="0" normalizeH="0" baseline="0" noProof="0" dirty="0">
                <a:ln>
                  <a:noFill/>
                </a:ln>
                <a:solidFill>
                  <a:schemeClr val="tx1"/>
                </a:solidFill>
                <a:effectLst/>
                <a:uLnTx/>
                <a:uFillTx/>
                <a:latin typeface="+mn-lt"/>
                <a:ea typeface="+mn-ea"/>
                <a:cs typeface="+mn-cs"/>
              </a:rPr>
              <a:t>US Taxes</a:t>
            </a:r>
          </a:p>
          <a:p>
            <a:pPr marL="914400" marR="0" lvl="2" indent="-228600" algn="l" defTabSz="914400" rtl="0" eaLnBrk="1" fontAlgn="auto" latinLnBrk="0" hangingPunct="1">
              <a:lnSpc>
                <a:spcPct val="100000"/>
              </a:lnSpc>
              <a:spcBef>
                <a:spcPts val="500"/>
              </a:spcBef>
              <a:spcAft>
                <a:spcPts val="0"/>
              </a:spcAft>
              <a:buClr>
                <a:schemeClr val="accent2"/>
              </a:buClr>
              <a:buSzPct val="75000"/>
              <a:buFont typeface="Wingdings"/>
              <a:buChar char=""/>
              <a:tabLst/>
              <a:defRPr/>
            </a:pPr>
            <a:r>
              <a:rPr kumimoji="0" lang="en-US" sz="2400" b="0" i="0" u="none" strike="noStrike" kern="1200" cap="none" spc="0" normalizeH="0" baseline="0" noProof="0" dirty="0">
                <a:ln>
                  <a:noFill/>
                </a:ln>
                <a:solidFill>
                  <a:schemeClr val="tx1"/>
                </a:solidFill>
                <a:effectLst/>
                <a:uLnTx/>
                <a:uFillTx/>
                <a:latin typeface="+mn-lt"/>
                <a:ea typeface="+mn-ea"/>
                <a:cs typeface="+mn-cs"/>
              </a:rPr>
              <a:t>Local housing</a:t>
            </a:r>
          </a:p>
          <a:p>
            <a:pPr marL="914400" marR="0" lvl="2" indent="-228600" algn="l" defTabSz="914400" rtl="0" eaLnBrk="1" fontAlgn="auto" latinLnBrk="0" hangingPunct="1">
              <a:lnSpc>
                <a:spcPct val="100000"/>
              </a:lnSpc>
              <a:spcBef>
                <a:spcPts val="500"/>
              </a:spcBef>
              <a:spcAft>
                <a:spcPts val="0"/>
              </a:spcAft>
              <a:buClr>
                <a:schemeClr val="accent2"/>
              </a:buClr>
              <a:buSzPct val="75000"/>
              <a:buFont typeface="Wingdings"/>
              <a:buChar char=""/>
              <a:tabLst/>
              <a:defRPr/>
            </a:pPr>
            <a:r>
              <a:rPr kumimoji="0" lang="en-US" sz="2400" b="0" i="0" u="none" strike="noStrike" kern="1200" cap="none" spc="0" normalizeH="0" baseline="0" noProof="0" dirty="0">
                <a:ln>
                  <a:noFill/>
                </a:ln>
                <a:solidFill>
                  <a:schemeClr val="tx1"/>
                </a:solidFill>
                <a:effectLst/>
                <a:uLnTx/>
                <a:uFillTx/>
                <a:latin typeface="+mn-lt"/>
                <a:ea typeface="+mn-ea"/>
                <a:cs typeface="+mn-cs"/>
              </a:rPr>
              <a:t>US Health benefits,</a:t>
            </a:r>
          </a:p>
          <a:p>
            <a:pPr marL="914400" marR="0" lvl="2" indent="-228600" algn="l" defTabSz="914400" rtl="0" eaLnBrk="1" fontAlgn="auto" latinLnBrk="0" hangingPunct="1">
              <a:lnSpc>
                <a:spcPct val="100000"/>
              </a:lnSpc>
              <a:spcBef>
                <a:spcPts val="500"/>
              </a:spcBef>
              <a:spcAft>
                <a:spcPts val="0"/>
              </a:spcAft>
              <a:buClr>
                <a:schemeClr val="accent2"/>
              </a:buClr>
              <a:buSzPct val="75000"/>
              <a:buFont typeface="Wingdings"/>
              <a:buChar char=""/>
              <a:tabLst/>
              <a:defRPr/>
            </a:pPr>
            <a:r>
              <a:rPr kumimoji="0" lang="en-US" sz="2400" b="0" i="0" u="none" strike="noStrike" kern="1200" cap="none" spc="0" normalizeH="0" baseline="0" noProof="0" dirty="0">
                <a:ln>
                  <a:noFill/>
                </a:ln>
                <a:solidFill>
                  <a:schemeClr val="tx1"/>
                </a:solidFill>
                <a:effectLst/>
                <a:uLnTx/>
                <a:uFillTx/>
                <a:latin typeface="+mn-lt"/>
                <a:ea typeface="+mn-ea"/>
                <a:cs typeface="+mn-cs"/>
              </a:rPr>
              <a:t>And more…</a:t>
            </a:r>
          </a:p>
          <a:p>
            <a:pPr marL="320040" lvl="0" indent="-320040">
              <a:spcBef>
                <a:spcPts val="700"/>
              </a:spcBef>
              <a:buClr>
                <a:schemeClr val="accent2"/>
              </a:buClr>
              <a:buSzPct val="60000"/>
              <a:defRPr/>
            </a:pPr>
            <a:endParaRPr lang="en-US" sz="2400" dirty="0"/>
          </a:p>
          <a:p>
            <a:pPr marL="320040" indent="-320040">
              <a:spcBef>
                <a:spcPts val="700"/>
              </a:spcBef>
              <a:buClr>
                <a:schemeClr val="accent2"/>
              </a:buClr>
              <a:buSzPct val="60000"/>
              <a:buFont typeface="Wingdings"/>
              <a:buChar char=""/>
            </a:pPr>
            <a:r>
              <a:rPr lang="en-US" sz="2400" dirty="0"/>
              <a:t>Fermilab’s Employment Office maintains on online “International Orientation” </a:t>
            </a:r>
            <a:r>
              <a:rPr lang="en-US" sz="2400" b="1" dirty="0">
                <a:hlinkClick r:id="rId2"/>
              </a:rPr>
              <a:t>http://orientation.fnal.gov/international-orientation/</a:t>
            </a:r>
            <a:r>
              <a:rPr lang="en-US" sz="2400" b="1" dirty="0"/>
              <a:t> </a:t>
            </a:r>
            <a:endParaRPr kumimoji="0" lang="en-US" sz="2400" b="0" i="0" u="none" strike="noStrike" kern="1200" cap="none" spc="0" normalizeH="0" baseline="0" noProof="0" dirty="0">
              <a:ln>
                <a:noFill/>
              </a:ln>
              <a:solidFill>
                <a:schemeClr val="tx1"/>
              </a:solidFill>
              <a:effectLst/>
              <a:uLnTx/>
              <a:uFillTx/>
              <a:latin typeface="+mn-lt"/>
              <a:ea typeface="+mn-ea"/>
              <a:cs typeface="+mn-cs"/>
            </a:endParaRPr>
          </a:p>
          <a:p>
            <a:endParaRPr lang="en-US" dirty="0"/>
          </a:p>
          <a:p>
            <a:pPr marL="182880" indent="-274320">
              <a:spcBef>
                <a:spcPts val="550"/>
              </a:spcBef>
              <a:buClr>
                <a:schemeClr val="accent1"/>
              </a:buClr>
              <a:buSzPct val="70000"/>
              <a:buFont typeface="Wingdings 2"/>
              <a:buChar char=""/>
            </a:pPr>
            <a:endParaRPr kumimoji="0" lang="en-US" sz="26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Fermilab Organizations</a:t>
            </a:r>
          </a:p>
        </p:txBody>
      </p:sp>
      <p:sp>
        <p:nvSpPr>
          <p:cNvPr id="3" name="Content Placeholder 2"/>
          <p:cNvSpPr>
            <a:spLocks noGrp="1"/>
          </p:cNvSpPr>
          <p:nvPr>
            <p:ph sz="quarter" idx="1"/>
          </p:nvPr>
        </p:nvSpPr>
        <p:spPr/>
        <p:txBody>
          <a:bodyPr>
            <a:normAutofit/>
          </a:bodyPr>
          <a:lstStyle/>
          <a:p>
            <a:r>
              <a:rPr lang="en-US" dirty="0"/>
              <a:t>NALWO: Lab organization for accompanying Exchange Visitor family members at Fermilab</a:t>
            </a:r>
          </a:p>
          <a:p>
            <a:pPr lvl="1"/>
            <a:r>
              <a:rPr lang="en-US" dirty="0">
                <a:hlinkClick r:id="rId2"/>
              </a:rPr>
              <a:t>http://orgs.fnal.gov/nalwo/</a:t>
            </a:r>
            <a:endParaRPr lang="en-US" dirty="0"/>
          </a:p>
          <a:p>
            <a:r>
              <a:rPr lang="en-US" dirty="0"/>
              <a:t>Graduate Students and Postdocs Association</a:t>
            </a:r>
          </a:p>
          <a:p>
            <a:pPr lvl="1"/>
            <a:r>
              <a:rPr lang="en-US" dirty="0">
                <a:hlinkClick r:id="rId3"/>
              </a:rPr>
              <a:t>http://orgs.fnal.gov/fspa/</a:t>
            </a:r>
            <a:endParaRPr lang="en-US" dirty="0"/>
          </a:p>
          <a:p>
            <a:pPr lvl="1"/>
            <a:r>
              <a:rPr lang="en-US" dirty="0"/>
              <a:t>GSA Guide to Life (currently under revision): </a:t>
            </a:r>
          </a:p>
          <a:p>
            <a:pPr lvl="2"/>
            <a:r>
              <a:rPr lang="en-US" dirty="0">
                <a:hlinkClick r:id="rId4"/>
              </a:rPr>
              <a:t>http://orgs.fnal.gov/fspa/pages/guide_to_life/index.html</a:t>
            </a:r>
            <a:endParaRPr lang="en-US" dirty="0"/>
          </a:p>
          <a:p>
            <a:r>
              <a:rPr lang="en-US" dirty="0"/>
              <a:t>Users Executive Committee</a:t>
            </a:r>
          </a:p>
          <a:p>
            <a:pPr lvl="1"/>
            <a:r>
              <a:rPr lang="en-US" dirty="0">
                <a:hlinkClick r:id="rId5"/>
              </a:rPr>
              <a:t>http://orgs.fnal.gov/fermilab_users_org/</a:t>
            </a:r>
            <a:r>
              <a:rPr lang="en-US" dirty="0"/>
              <a:t> </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Useful Fermilab Resources</a:t>
            </a:r>
          </a:p>
        </p:txBody>
      </p:sp>
      <p:sp>
        <p:nvSpPr>
          <p:cNvPr id="3" name="Content Placeholder 2"/>
          <p:cNvSpPr>
            <a:spLocks noGrp="1"/>
          </p:cNvSpPr>
          <p:nvPr>
            <p:ph sz="quarter" idx="1"/>
          </p:nvPr>
        </p:nvSpPr>
        <p:spPr>
          <a:xfrm>
            <a:off x="612648" y="1600200"/>
            <a:ext cx="8302752" cy="4953000"/>
          </a:xfrm>
        </p:spPr>
        <p:txBody>
          <a:bodyPr>
            <a:normAutofit fontScale="70000" lnSpcReduction="20000"/>
          </a:bodyPr>
          <a:lstStyle/>
          <a:p>
            <a:r>
              <a:rPr lang="en-US" dirty="0"/>
              <a:t>Getting to Fermilab: </a:t>
            </a:r>
            <a:r>
              <a:rPr lang="en-US" dirty="0">
                <a:hlinkClick r:id="rId2"/>
              </a:rPr>
              <a:t>http://www.fnal.gov/pub/visiting/hours/index.html</a:t>
            </a:r>
            <a:r>
              <a:rPr lang="en-US" dirty="0"/>
              <a:t> </a:t>
            </a:r>
          </a:p>
          <a:p>
            <a:r>
              <a:rPr lang="en-US" dirty="0"/>
              <a:t>A map of the Fermilab site: </a:t>
            </a:r>
            <a:r>
              <a:rPr lang="en-US" dirty="0">
                <a:hlinkClick r:id="rId3"/>
              </a:rPr>
              <a:t>http://www.fnal.gov/pub/visiting/map/site.html</a:t>
            </a:r>
            <a:r>
              <a:rPr lang="en-US" dirty="0"/>
              <a:t> </a:t>
            </a:r>
          </a:p>
          <a:p>
            <a:r>
              <a:rPr lang="en-US" dirty="0" err="1"/>
              <a:t>Fermilab’s</a:t>
            </a:r>
            <a:r>
              <a:rPr lang="en-US" dirty="0"/>
              <a:t> Accommodations Office:</a:t>
            </a:r>
          </a:p>
          <a:p>
            <a:pPr lvl="1"/>
            <a:r>
              <a:rPr lang="en-US" b="1" dirty="0">
                <a:hlinkClick r:id="rId4"/>
              </a:rPr>
              <a:t>http://fess.fnal.gov/accommodations/general_information.html</a:t>
            </a:r>
            <a:r>
              <a:rPr lang="en-US" b="1" dirty="0"/>
              <a:t> </a:t>
            </a:r>
            <a:r>
              <a:rPr lang="en-US" b="1" dirty="0"/>
              <a:t> </a:t>
            </a:r>
          </a:p>
          <a:p>
            <a:r>
              <a:rPr lang="en-US" dirty="0"/>
              <a:t>Fermilab’s Recreation Office</a:t>
            </a:r>
          </a:p>
          <a:p>
            <a:pPr lvl="1"/>
            <a:r>
              <a:rPr lang="en-US" dirty="0"/>
              <a:t>Main page: </a:t>
            </a:r>
            <a:r>
              <a:rPr lang="en-US" b="1" dirty="0">
                <a:hlinkClick r:id="rId5"/>
              </a:rPr>
              <a:t>http://orgs.fnal.gov/fspa/old_site/guide/v2006/guide/node25.html</a:t>
            </a:r>
            <a:r>
              <a:rPr lang="en-US" b="1" dirty="0"/>
              <a:t> </a:t>
            </a:r>
            <a:r>
              <a:rPr lang="en-US" b="1" dirty="0"/>
              <a:t>  </a:t>
            </a:r>
          </a:p>
          <a:p>
            <a:pPr lvl="1"/>
            <a:r>
              <a:rPr lang="en-US" dirty="0"/>
              <a:t>Clubs and organizations onsite: </a:t>
            </a:r>
            <a:r>
              <a:rPr lang="en-US" b="1" dirty="0">
                <a:hlinkClick r:id="rId6"/>
              </a:rPr>
              <a:t>http://orgs.fnal.gov/fspa/old_site/guide/v2006/guide/node31.html</a:t>
            </a:r>
            <a:r>
              <a:rPr lang="en-US" b="1" dirty="0"/>
              <a:t> </a:t>
            </a:r>
            <a:endParaRPr lang="en-US" b="1" dirty="0"/>
          </a:p>
          <a:p>
            <a:r>
              <a:rPr lang="en-US" dirty="0"/>
              <a:t>Fermilab’s Arts &amp; Lecture Series</a:t>
            </a:r>
          </a:p>
          <a:p>
            <a:pPr lvl="1"/>
            <a:r>
              <a:rPr lang="en-US" b="1" dirty="0">
                <a:hlinkClick r:id="rId7"/>
              </a:rPr>
              <a:t>http://events.fnal.gov/</a:t>
            </a:r>
            <a:endParaRPr lang="en-US" b="1" dirty="0"/>
          </a:p>
          <a:p>
            <a:r>
              <a:rPr lang="en-US" dirty="0" err="1"/>
              <a:t>Fermilab’s</a:t>
            </a:r>
            <a:r>
              <a:rPr lang="en-US" dirty="0"/>
              <a:t> Children’s Center (daycare, </a:t>
            </a:r>
            <a:r>
              <a:rPr lang="en-US" dirty="0" err="1"/>
              <a:t>daycamp</a:t>
            </a:r>
            <a:r>
              <a:rPr lang="en-US" dirty="0"/>
              <a:t> and other services)</a:t>
            </a:r>
          </a:p>
          <a:p>
            <a:pPr lvl="1"/>
            <a:r>
              <a:rPr lang="en-US" b="1" dirty="0">
                <a:hlinkClick r:id="rId8"/>
              </a:rPr>
              <a:t>http://hr.fnal.gov/work-life/family-balance/</a:t>
            </a:r>
            <a:r>
              <a:rPr lang="en-US" b="1" dirty="0"/>
              <a:t> </a:t>
            </a:r>
          </a:p>
          <a:p>
            <a:r>
              <a:rPr lang="en-US" dirty="0" err="1"/>
              <a:t>Fermilab’s</a:t>
            </a:r>
            <a:r>
              <a:rPr lang="en-US" dirty="0"/>
              <a:t> Diversity / Equal Employment Opportunity Office:</a:t>
            </a:r>
          </a:p>
          <a:p>
            <a:pPr lvl="1"/>
            <a:r>
              <a:rPr lang="en-US" b="1" dirty="0">
                <a:hlinkClick r:id="rId9"/>
              </a:rPr>
              <a:t>http://diversity.fnal.gov/</a:t>
            </a:r>
            <a:r>
              <a:rPr lang="en-US" b="1" dirty="0"/>
              <a:t> </a:t>
            </a:r>
          </a:p>
          <a:p>
            <a:r>
              <a:rPr lang="en-US" dirty="0" err="1"/>
              <a:t>Fermilab’s</a:t>
            </a:r>
            <a:r>
              <a:rPr lang="en-US" dirty="0"/>
              <a:t> Library: </a:t>
            </a:r>
            <a:r>
              <a:rPr lang="en-US" dirty="0">
                <a:hlinkClick r:id="rId10"/>
              </a:rPr>
              <a:t>http://get-connected.fnal.gov/users/local-resources/</a:t>
            </a:r>
            <a:r>
              <a:rPr lang="en-US" dirty="0"/>
              <a:t> and </a:t>
            </a:r>
            <a:r>
              <a:rPr lang="en-US" dirty="0">
                <a:hlinkClick r:id="rId11"/>
              </a:rPr>
              <a:t>http://get-connected.fnal.gov/usefulinformation/</a:t>
            </a:r>
            <a:r>
              <a:rPr lang="en-US" dirty="0"/>
              <a:t> </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Area around Fermilab</a:t>
            </a:r>
          </a:p>
        </p:txBody>
      </p:sp>
      <p:sp>
        <p:nvSpPr>
          <p:cNvPr id="3" name="Content Placeholder 2"/>
          <p:cNvSpPr>
            <a:spLocks noGrp="1"/>
          </p:cNvSpPr>
          <p:nvPr>
            <p:ph sz="quarter" idx="1"/>
          </p:nvPr>
        </p:nvSpPr>
        <p:spPr>
          <a:xfrm>
            <a:off x="609600" y="1524000"/>
            <a:ext cx="8305800" cy="1295400"/>
          </a:xfrm>
        </p:spPr>
        <p:txBody>
          <a:bodyPr>
            <a:normAutofit fontScale="55000" lnSpcReduction="20000"/>
          </a:bodyPr>
          <a:lstStyle/>
          <a:p>
            <a:r>
              <a:rPr lang="en-US" dirty="0"/>
              <a:t>Fermi National Accelerator Laboratory (Fermilab), is located in Batavia, near Chicago, Illinois.</a:t>
            </a:r>
          </a:p>
          <a:p>
            <a:pPr lvl="1"/>
            <a:r>
              <a:rPr lang="en-US" dirty="0"/>
              <a:t>Batavia was founded in 1833. </a:t>
            </a:r>
          </a:p>
          <a:p>
            <a:pPr lvl="1"/>
            <a:r>
              <a:rPr lang="en-US" dirty="0"/>
              <a:t>It is split between </a:t>
            </a:r>
            <a:r>
              <a:rPr lang="en-US" b="1" u="sng" dirty="0">
                <a:solidFill>
                  <a:schemeClr val="accent2"/>
                </a:solidFill>
              </a:rPr>
              <a:t>Kane County </a:t>
            </a:r>
            <a:r>
              <a:rPr lang="en-US" dirty="0"/>
              <a:t>and </a:t>
            </a:r>
            <a:r>
              <a:rPr lang="en-US" b="1" u="sng" dirty="0" err="1">
                <a:solidFill>
                  <a:schemeClr val="accent2"/>
                </a:solidFill>
              </a:rPr>
              <a:t>DuPage</a:t>
            </a:r>
            <a:r>
              <a:rPr lang="en-US" b="1" u="sng" dirty="0">
                <a:solidFill>
                  <a:schemeClr val="accent2"/>
                </a:solidFill>
              </a:rPr>
              <a:t> County </a:t>
            </a:r>
            <a:r>
              <a:rPr lang="en-US" dirty="0"/>
              <a:t>in Illinois. </a:t>
            </a:r>
          </a:p>
          <a:p>
            <a:pPr lvl="1"/>
            <a:r>
              <a:rPr lang="en-US" dirty="0"/>
              <a:t>Its population was 23,866 at the time of the 2000 U.S. Census.  </a:t>
            </a:r>
          </a:p>
          <a:p>
            <a:pPr lvl="1"/>
            <a:r>
              <a:rPr lang="en-US" dirty="0"/>
              <a:t>Batavia is part of a </a:t>
            </a:r>
            <a:r>
              <a:rPr lang="en-US" dirty="0">
                <a:solidFill>
                  <a:schemeClr val="accent2"/>
                </a:solidFill>
              </a:rPr>
              <a:t>Tri-Cities area</a:t>
            </a:r>
            <a:r>
              <a:rPr lang="en-US" dirty="0"/>
              <a:t>, along with </a:t>
            </a:r>
            <a:r>
              <a:rPr lang="en-US" b="1" u="sng" dirty="0">
                <a:solidFill>
                  <a:schemeClr val="accent2"/>
                </a:solidFill>
              </a:rPr>
              <a:t>St. Charles </a:t>
            </a:r>
            <a:r>
              <a:rPr lang="en-US" dirty="0"/>
              <a:t>and </a:t>
            </a:r>
            <a:r>
              <a:rPr lang="en-US" b="1" u="sng" dirty="0">
                <a:solidFill>
                  <a:schemeClr val="accent2"/>
                </a:solidFill>
              </a:rPr>
              <a:t>Geneva</a:t>
            </a:r>
            <a:r>
              <a:rPr lang="en-US" dirty="0"/>
              <a:t>.</a:t>
            </a:r>
          </a:p>
        </p:txBody>
      </p:sp>
      <p:pic>
        <p:nvPicPr>
          <p:cNvPr id="4" name="Picture 3" descr="07-0337-24D.jpg"/>
          <p:cNvPicPr>
            <a:picLocks noChangeAspect="1"/>
          </p:cNvPicPr>
          <p:nvPr/>
        </p:nvPicPr>
        <p:blipFill>
          <a:blip r:embed="rId2"/>
          <a:stretch>
            <a:fillRect/>
          </a:stretch>
        </p:blipFill>
        <p:spPr>
          <a:xfrm>
            <a:off x="1981200" y="2971800"/>
            <a:ext cx="5142496" cy="3657600"/>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Local Resources</a:t>
            </a:r>
          </a:p>
        </p:txBody>
      </p:sp>
      <p:sp>
        <p:nvSpPr>
          <p:cNvPr id="3" name="Content Placeholder 2"/>
          <p:cNvSpPr>
            <a:spLocks noGrp="1"/>
          </p:cNvSpPr>
          <p:nvPr>
            <p:ph sz="quarter" idx="1"/>
          </p:nvPr>
        </p:nvSpPr>
        <p:spPr>
          <a:xfrm>
            <a:off x="612648" y="1600200"/>
            <a:ext cx="8531352" cy="4953000"/>
          </a:xfrm>
        </p:spPr>
        <p:txBody>
          <a:bodyPr>
            <a:normAutofit/>
          </a:bodyPr>
          <a:lstStyle/>
          <a:p>
            <a:r>
              <a:rPr lang="en-US" sz="1800" dirty="0"/>
              <a:t>Illinois Department of Tourism</a:t>
            </a:r>
          </a:p>
          <a:p>
            <a:pPr lvl="1"/>
            <a:r>
              <a:rPr lang="en-US" sz="1800" dirty="0">
                <a:hlinkClick r:id="rId2"/>
              </a:rPr>
              <a:t>http://www.enjoyillinois.com/home.aspx</a:t>
            </a:r>
            <a:r>
              <a:rPr lang="en-US" sz="1800" dirty="0"/>
              <a:t> </a:t>
            </a:r>
          </a:p>
          <a:p>
            <a:r>
              <a:rPr lang="en-US" sz="1800" dirty="0" err="1"/>
              <a:t>DuPage</a:t>
            </a:r>
            <a:r>
              <a:rPr lang="en-US" sz="1800" dirty="0"/>
              <a:t> County</a:t>
            </a:r>
          </a:p>
          <a:p>
            <a:pPr lvl="1"/>
            <a:r>
              <a:rPr lang="en-US" sz="1800" dirty="0"/>
              <a:t>Main page: </a:t>
            </a:r>
            <a:r>
              <a:rPr lang="en-US" sz="1800" dirty="0">
                <a:hlinkClick r:id="rId3"/>
              </a:rPr>
              <a:t>http://www.dupageco.org/</a:t>
            </a:r>
            <a:r>
              <a:rPr lang="en-US" sz="1800" dirty="0"/>
              <a:t> </a:t>
            </a:r>
          </a:p>
          <a:p>
            <a:pPr lvl="1"/>
            <a:r>
              <a:rPr lang="en-US" sz="1800" dirty="0"/>
              <a:t>Bikeways and Trails: </a:t>
            </a:r>
            <a:r>
              <a:rPr lang="en-US" sz="1800" dirty="0">
                <a:hlinkClick r:id="rId4"/>
              </a:rPr>
              <a:t>http://www.co.dupage.il.us/bikeways/index.cfm</a:t>
            </a:r>
            <a:endParaRPr lang="en-US" sz="1800" dirty="0"/>
          </a:p>
          <a:p>
            <a:pPr lvl="1"/>
            <a:r>
              <a:rPr lang="en-US" sz="1800" dirty="0"/>
              <a:t>Visitor’s Bureau: </a:t>
            </a:r>
            <a:r>
              <a:rPr lang="en-US" sz="1800" dirty="0">
                <a:hlinkClick r:id="rId5"/>
              </a:rPr>
              <a:t>http://www.discoverdupage.com/</a:t>
            </a:r>
            <a:r>
              <a:rPr lang="en-US" sz="1800" dirty="0"/>
              <a:t> </a:t>
            </a:r>
          </a:p>
          <a:p>
            <a:r>
              <a:rPr lang="en-US" sz="1800" dirty="0"/>
              <a:t>Kane County</a:t>
            </a:r>
          </a:p>
          <a:p>
            <a:pPr lvl="1"/>
            <a:r>
              <a:rPr lang="en-US" sz="1800" dirty="0">
                <a:hlinkClick r:id="rId6"/>
              </a:rPr>
              <a:t>http://www.countyofkane.org/Pages/default.aspx</a:t>
            </a:r>
            <a:r>
              <a:rPr lang="en-US" sz="1800" dirty="0"/>
              <a:t> </a:t>
            </a:r>
          </a:p>
          <a:p>
            <a:r>
              <a:rPr lang="en-US" sz="1800" dirty="0"/>
              <a:t>Chicago</a:t>
            </a:r>
          </a:p>
          <a:p>
            <a:pPr lvl="1"/>
            <a:r>
              <a:rPr lang="en-US" sz="1800" dirty="0"/>
              <a:t>Chicago Tourism: </a:t>
            </a:r>
            <a:r>
              <a:rPr lang="en-US" sz="1800" dirty="0">
                <a:hlinkClick r:id="rId7"/>
              </a:rPr>
              <a:t>http://www.explorechicago.org/city/en.html</a:t>
            </a:r>
            <a:endParaRPr lang="en-US" sz="1800" dirty="0"/>
          </a:p>
          <a:p>
            <a:pPr lvl="1"/>
            <a:r>
              <a:rPr lang="en-US" sz="1800" dirty="0"/>
              <a:t>Chicago transportation: </a:t>
            </a:r>
            <a:r>
              <a:rPr lang="en-US" sz="1800" dirty="0">
                <a:hlinkClick r:id="rId8"/>
              </a:rPr>
              <a:t>http://rtachicago.com/</a:t>
            </a:r>
            <a:r>
              <a:rPr lang="en-US" sz="1800" dirty="0"/>
              <a:t> </a:t>
            </a:r>
          </a:p>
          <a:p>
            <a:pPr lvl="1"/>
            <a:r>
              <a:rPr lang="en-US" sz="1800" dirty="0"/>
              <a:t>Pace Transportation: </a:t>
            </a:r>
            <a:r>
              <a:rPr lang="en-US" sz="1800" dirty="0">
                <a:hlinkClick r:id="rId9"/>
              </a:rPr>
              <a:t>http://www.pacebus.com/sub/schedules/default.asp</a:t>
            </a:r>
            <a:r>
              <a:rPr lang="en-US" sz="1800" dirty="0"/>
              <a:t> </a:t>
            </a:r>
          </a:p>
          <a:p>
            <a:pPr lvl="2"/>
            <a:r>
              <a:rPr lang="en-US" sz="1500" dirty="0"/>
              <a:t>Local transportation for Batavia and the surrounding areas.</a:t>
            </a:r>
          </a:p>
          <a:p>
            <a:pPr lvl="1"/>
            <a:r>
              <a:rPr lang="en-US" sz="1800" dirty="0" err="1"/>
              <a:t>Metra</a:t>
            </a:r>
            <a:r>
              <a:rPr lang="en-US" sz="1800" dirty="0"/>
              <a:t> Train System: </a:t>
            </a:r>
            <a:r>
              <a:rPr lang="en-US" sz="1800" dirty="0">
                <a:hlinkClick r:id="rId10"/>
              </a:rPr>
              <a:t>http://metrarail.com/metra/en/home.html</a:t>
            </a:r>
            <a:r>
              <a:rPr lang="en-US" sz="1800" dirty="0"/>
              <a:t>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Local Resources</a:t>
            </a:r>
          </a:p>
        </p:txBody>
      </p:sp>
      <p:sp>
        <p:nvSpPr>
          <p:cNvPr id="3" name="Content Placeholder 2"/>
          <p:cNvSpPr>
            <a:spLocks noGrp="1"/>
          </p:cNvSpPr>
          <p:nvPr>
            <p:ph sz="quarter" idx="1"/>
          </p:nvPr>
        </p:nvSpPr>
        <p:spPr/>
        <p:txBody>
          <a:bodyPr>
            <a:normAutofit/>
          </a:bodyPr>
          <a:lstStyle/>
          <a:p>
            <a:r>
              <a:rPr lang="en-US" sz="2400" dirty="0"/>
              <a:t>Local newspapers</a:t>
            </a:r>
          </a:p>
          <a:p>
            <a:pPr lvl="1"/>
            <a:r>
              <a:rPr lang="en-US" sz="2000" dirty="0">
                <a:hlinkClick r:id="rId2"/>
              </a:rPr>
              <a:t>http://www.countyofkane.org/Pages/LocalNewspapers.aspx</a:t>
            </a:r>
            <a:r>
              <a:rPr lang="en-US" sz="2000" dirty="0"/>
              <a:t> </a:t>
            </a:r>
          </a:p>
          <a:p>
            <a:r>
              <a:rPr lang="en-US" sz="2400" dirty="0" err="1"/>
              <a:t>DuPage</a:t>
            </a:r>
            <a:r>
              <a:rPr lang="en-US" sz="2400" dirty="0"/>
              <a:t> County Health Department:</a:t>
            </a:r>
          </a:p>
          <a:p>
            <a:pPr lvl="1"/>
            <a:r>
              <a:rPr lang="en-US" sz="2000" dirty="0">
                <a:hlinkClick r:id="rId3"/>
              </a:rPr>
              <a:t>http://www.dupagehealth.org/</a:t>
            </a:r>
            <a:r>
              <a:rPr lang="en-US" sz="2000" dirty="0"/>
              <a:t> </a:t>
            </a:r>
          </a:p>
          <a:p>
            <a:r>
              <a:rPr lang="en-US" sz="2400" dirty="0"/>
              <a:t>Kane County Health Department (with links to local hospitals and other resources)</a:t>
            </a:r>
          </a:p>
          <a:p>
            <a:pPr lvl="1"/>
            <a:r>
              <a:rPr lang="en-US" sz="2000" dirty="0">
                <a:hlinkClick r:id="rId4"/>
              </a:rPr>
              <a:t>http://www.kanehealth.com/links.htm</a:t>
            </a:r>
            <a:endParaRPr lang="en-US" sz="2000" dirty="0"/>
          </a:p>
          <a:p>
            <a:r>
              <a:rPr lang="en-US" sz="2400" dirty="0"/>
              <a:t> The Users Office maintains a listserv for “newcomers” to Fermilab.</a:t>
            </a:r>
          </a:p>
          <a:p>
            <a:pPr lvl="1"/>
            <a:r>
              <a:rPr lang="en-US" sz="2000" dirty="0"/>
              <a:t>Contact </a:t>
            </a:r>
            <a:r>
              <a:rPr lang="en-US" sz="2000" dirty="0">
                <a:hlinkClick r:id="rId5"/>
              </a:rPr>
              <a:t>usersoffice@fnal.gov</a:t>
            </a:r>
            <a:r>
              <a:rPr lang="en-US" sz="2000" dirty="0"/>
              <a:t> to be subscribed to this list.</a:t>
            </a:r>
          </a:p>
          <a:p>
            <a:pPr lvl="1"/>
            <a:endParaRPr lang="en-US" sz="2000" b="1" dirty="0"/>
          </a:p>
          <a:p>
            <a:pPr>
              <a:buNone/>
            </a:pP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 look forward to your Arrival</a:t>
            </a:r>
          </a:p>
        </p:txBody>
      </p:sp>
      <p:sp>
        <p:nvSpPr>
          <p:cNvPr id="3" name="Content Placeholder 2"/>
          <p:cNvSpPr>
            <a:spLocks noGrp="1"/>
          </p:cNvSpPr>
          <p:nvPr>
            <p:ph sz="quarter" idx="1"/>
          </p:nvPr>
        </p:nvSpPr>
        <p:spPr>
          <a:xfrm>
            <a:off x="612648" y="1600200"/>
            <a:ext cx="8302752" cy="4953000"/>
          </a:xfrm>
        </p:spPr>
        <p:txBody>
          <a:bodyPr>
            <a:normAutofit fontScale="92500" lnSpcReduction="10000"/>
          </a:bodyPr>
          <a:lstStyle/>
          <a:p>
            <a:r>
              <a:rPr lang="en-US" dirty="0"/>
              <a:t>Please keep us apprised of your plans (email visaoffice@fnal.gov):</a:t>
            </a:r>
          </a:p>
          <a:p>
            <a:pPr lvl="1"/>
            <a:r>
              <a:rPr lang="en-US" dirty="0"/>
              <a:t>When you book your visa appointment, and the date it is scheduled to take place,</a:t>
            </a:r>
          </a:p>
          <a:p>
            <a:pPr lvl="1"/>
            <a:r>
              <a:rPr lang="en-US" dirty="0"/>
              <a:t>When you receive your visa stamp and passport,</a:t>
            </a:r>
          </a:p>
          <a:p>
            <a:pPr lvl="1"/>
            <a:r>
              <a:rPr lang="en-US" dirty="0"/>
              <a:t>If there are delays in </a:t>
            </a:r>
            <a:r>
              <a:rPr lang="en-US" i="1" dirty="0"/>
              <a:t>either</a:t>
            </a:r>
            <a:r>
              <a:rPr lang="en-US" dirty="0"/>
              <a:t> scheduling your visa appointment or in the Consulate’s issuance of your visa, and</a:t>
            </a:r>
          </a:p>
          <a:p>
            <a:pPr lvl="1"/>
            <a:r>
              <a:rPr lang="en-US" dirty="0"/>
              <a:t>The date you expect to arrive at Fermilab.</a:t>
            </a:r>
          </a:p>
          <a:p>
            <a:pPr lvl="1"/>
            <a:endParaRPr lang="en-US" dirty="0"/>
          </a:p>
          <a:p>
            <a:r>
              <a:rPr lang="en-US" dirty="0"/>
              <a:t>If you will be employed by Fermilab:</a:t>
            </a:r>
          </a:p>
          <a:p>
            <a:pPr lvl="1"/>
            <a:r>
              <a:rPr lang="en-US" dirty="0"/>
              <a:t>Please coordinate your travel plans with your recruiter and the Employment Office.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a:t>Questions?</a:t>
            </a:r>
            <a:r>
              <a:rPr lang="en-US" dirty="0"/>
              <a:t> </a:t>
            </a:r>
          </a:p>
        </p:txBody>
      </p:sp>
      <p:sp>
        <p:nvSpPr>
          <p:cNvPr id="4" name="Rectangle 11"/>
          <p:cNvSpPr>
            <a:spLocks noGrp="1" noChangeArrowheads="1"/>
          </p:cNvSpPr>
          <p:nvPr>
            <p:ph sz="quarter" idx="1"/>
          </p:nvPr>
        </p:nvSpPr>
        <p:spPr/>
        <p:txBody>
          <a:bodyPr>
            <a:normAutofit/>
          </a:bodyPr>
          <a:lstStyle/>
          <a:p>
            <a:pPr marL="0" indent="0" eaLnBrk="1" hangingPunct="1">
              <a:lnSpc>
                <a:spcPct val="80000"/>
              </a:lnSpc>
              <a:spcBef>
                <a:spcPct val="40000"/>
              </a:spcBef>
              <a:spcAft>
                <a:spcPct val="40000"/>
              </a:spcAft>
              <a:buFontTx/>
              <a:buNone/>
            </a:pPr>
            <a:r>
              <a:rPr lang="en-US" sz="2400" dirty="0"/>
              <a:t>Email Fermilab’s International Services/Visa Office at </a:t>
            </a:r>
            <a:r>
              <a:rPr lang="en-US" sz="2400" dirty="0">
                <a:hlinkClick r:id="rId2"/>
              </a:rPr>
              <a:t>visaoffice@fnal.gov</a:t>
            </a:r>
            <a:endParaRPr lang="en-US" sz="2400" dirty="0"/>
          </a:p>
          <a:p>
            <a:pPr marL="0" indent="0" eaLnBrk="1" hangingPunct="1">
              <a:lnSpc>
                <a:spcPct val="80000"/>
              </a:lnSpc>
              <a:spcBef>
                <a:spcPct val="40000"/>
              </a:spcBef>
              <a:spcAft>
                <a:spcPct val="40000"/>
              </a:spcAft>
              <a:buFontTx/>
              <a:buNone/>
            </a:pPr>
            <a:r>
              <a:rPr lang="en-US" sz="2400" dirty="0"/>
              <a:t>Or call us directly:</a:t>
            </a:r>
          </a:p>
          <a:p>
            <a:pPr marL="0" indent="0" eaLnBrk="1" hangingPunct="1">
              <a:lnSpc>
                <a:spcPct val="80000"/>
              </a:lnSpc>
              <a:spcBef>
                <a:spcPct val="40000"/>
              </a:spcBef>
              <a:spcAft>
                <a:spcPct val="40000"/>
              </a:spcAft>
              <a:buFontTx/>
              <a:buNone/>
            </a:pPr>
            <a:r>
              <a:rPr lang="en-US" sz="2400" dirty="0"/>
              <a:t>	Valery Stanley at 630-840-3933</a:t>
            </a:r>
          </a:p>
          <a:p>
            <a:pPr marL="0" indent="0" eaLnBrk="1" hangingPunct="1">
              <a:lnSpc>
                <a:spcPct val="80000"/>
              </a:lnSpc>
              <a:spcBef>
                <a:spcPct val="40000"/>
              </a:spcBef>
              <a:spcAft>
                <a:spcPct val="40000"/>
              </a:spcAft>
              <a:buFontTx/>
              <a:buNone/>
            </a:pPr>
            <a:r>
              <a:rPr lang="en-US" sz="2400" dirty="0"/>
              <a:t>	Kappatolia Sherman at 630-840-3811</a:t>
            </a:r>
          </a:p>
          <a:p>
            <a:pPr marL="0" indent="0" eaLnBrk="1" hangingPunct="1">
              <a:lnSpc>
                <a:spcPct val="80000"/>
              </a:lnSpc>
              <a:spcBef>
                <a:spcPct val="40000"/>
              </a:spcBef>
              <a:spcAft>
                <a:spcPct val="40000"/>
              </a:spcAft>
              <a:buFontTx/>
              <a:buNone/>
            </a:pPr>
            <a:endParaRPr lang="en-US" sz="2000" dirty="0"/>
          </a:p>
          <a:p>
            <a:pPr marL="0" indent="0" eaLnBrk="1" hangingPunct="1">
              <a:lnSpc>
                <a:spcPct val="80000"/>
              </a:lnSpc>
              <a:spcBef>
                <a:spcPct val="40000"/>
              </a:spcBef>
              <a:spcAft>
                <a:spcPct val="40000"/>
              </a:spcAft>
              <a:buFontTx/>
              <a:buNone/>
            </a:pPr>
            <a:endParaRPr lang="en-US" sz="2000" dirty="0"/>
          </a:p>
          <a:p>
            <a:pPr marL="0" indent="0" eaLnBrk="1" hangingPunct="1">
              <a:lnSpc>
                <a:spcPct val="80000"/>
              </a:lnSpc>
              <a:spcBef>
                <a:spcPct val="40000"/>
              </a:spcBef>
              <a:spcAft>
                <a:spcPct val="40000"/>
              </a:spcAft>
              <a:buFontTx/>
              <a:buNone/>
            </a:pPr>
            <a:r>
              <a:rPr lang="en-US" sz="2000" dirty="0"/>
              <a:t>For clarification of, guidance regarding, and improvements to the Exchange Visitor Program, please email the U.S. Department of State at </a:t>
            </a:r>
            <a:r>
              <a:rPr lang="en-US" sz="2000" dirty="0">
                <a:solidFill>
                  <a:schemeClr val="hlink"/>
                </a:solidFill>
                <a:hlinkClick r:id="rId3"/>
              </a:rPr>
              <a:t>jvisas@state.gov</a:t>
            </a:r>
            <a:r>
              <a:rPr lang="en-US" sz="2000" dirty="0"/>
              <a:t>, or consult their website at:</a:t>
            </a:r>
            <a:r>
              <a:rPr lang="en-US" sz="2000" dirty="0">
                <a:solidFill>
                  <a:schemeClr val="accent2"/>
                </a:solidFill>
              </a:rPr>
              <a:t> </a:t>
            </a:r>
            <a:r>
              <a:rPr lang="en-US" sz="2000" u="sng" dirty="0">
                <a:solidFill>
                  <a:schemeClr val="hlink"/>
                </a:solidFill>
              </a:rPr>
              <a:t>http://travel.state.gov/</a:t>
            </a:r>
            <a:r>
              <a:rPr lang="en-US" sz="2000" dirty="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dirty="0"/>
          </a:p>
        </p:txBody>
      </p:sp>
      <p:sp>
        <p:nvSpPr>
          <p:cNvPr id="3" name="Title 2"/>
          <p:cNvSpPr>
            <a:spLocks noGrp="1"/>
          </p:cNvSpPr>
          <p:nvPr>
            <p:ph type="title"/>
          </p:nvPr>
        </p:nvSpPr>
        <p:spPr/>
        <p:txBody>
          <a:bodyPr/>
          <a:lstStyle/>
          <a:p>
            <a:r>
              <a:rPr lang="en-US" dirty="0"/>
              <a:t>Overview</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3" name="Content Placeholder 2"/>
          <p:cNvSpPr>
            <a:spLocks noGrp="1"/>
          </p:cNvSpPr>
          <p:nvPr>
            <p:ph sz="quarter" idx="1"/>
          </p:nvPr>
        </p:nvSpPr>
        <p:spPr/>
        <p:txBody>
          <a:bodyPr>
            <a:normAutofit fontScale="77500" lnSpcReduction="20000"/>
          </a:bodyPr>
          <a:lstStyle/>
          <a:p>
            <a:r>
              <a:rPr lang="en-US" dirty="0"/>
              <a:t>As a J-1 visa holder, you are participating in one of three 3 J-1 programs administered by Fermi Research Alliance (FRA) or the Universities Research Association at Fermilab.</a:t>
            </a:r>
          </a:p>
          <a:p>
            <a:r>
              <a:rPr lang="en-US" dirty="0"/>
              <a:t>Fermilab is permitted by the U.S. Department of State (“DOS”) to sponsor these J-1 programs at Fermilab. </a:t>
            </a:r>
          </a:p>
          <a:p>
            <a:pPr lvl="1"/>
            <a:r>
              <a:rPr lang="en-US" dirty="0"/>
              <a:t>The Visa Office is responsible for ensuring that both FRA and our “Exchange Visitors” comply with DOS regulations.</a:t>
            </a:r>
          </a:p>
          <a:p>
            <a:pPr lvl="1"/>
            <a:r>
              <a:rPr lang="en-US" dirty="0"/>
              <a:t>Our J-1 programs are audited each year by the DOS for compliance with their rules, regulations and recommendations.</a:t>
            </a:r>
          </a:p>
          <a:p>
            <a:pPr lvl="1"/>
            <a:r>
              <a:rPr lang="en-US" dirty="0"/>
              <a:t>If our J-1 programs are not in compliance with DOS rules, there is a risk that the DOS might limit or suspend our authorization to administer these programs.</a:t>
            </a:r>
          </a:p>
          <a:p>
            <a:pPr lvl="1"/>
            <a:r>
              <a:rPr lang="en-US" dirty="0"/>
              <a:t>The Visa Office also requires certain tasks or information from J-1 Exchange Visitors so that we can ensure that you maintain your status.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3" name="Content Placeholder 2"/>
          <p:cNvSpPr>
            <a:spLocks noGrp="1"/>
          </p:cNvSpPr>
          <p:nvPr>
            <p:ph sz="quarter" idx="1"/>
          </p:nvPr>
        </p:nvSpPr>
        <p:spPr/>
        <p:txBody>
          <a:bodyPr>
            <a:normAutofit fontScale="92500"/>
          </a:bodyPr>
          <a:lstStyle/>
          <a:p>
            <a:r>
              <a:rPr lang="en-US" dirty="0"/>
              <a:t>This presentation outlines the tasks and responsibilities placed on Exchange Visitors participating in our J-1 programs (Program Rules).  </a:t>
            </a:r>
          </a:p>
          <a:p>
            <a:r>
              <a:rPr lang="en-US" dirty="0"/>
              <a:t>This Orientation also outlines the tasks and responsibilities of the Visa Office.  </a:t>
            </a:r>
          </a:p>
          <a:p>
            <a:pPr lvl="1"/>
            <a:r>
              <a:rPr lang="en-US" dirty="0"/>
              <a:t>We will do our very best to process all paperwork and provide appropriate guidance, so that your visit to the U.S. is timely, productive, and as uncomplicated as possible.</a:t>
            </a:r>
          </a:p>
          <a:p>
            <a:r>
              <a:rPr lang="en-US" dirty="0"/>
              <a:t>As background, this Orientation is directed to YOU (the EVP Participant).  WE are the Visa Office.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 SEVIS</a:t>
            </a:r>
          </a:p>
        </p:txBody>
      </p:sp>
      <p:sp>
        <p:nvSpPr>
          <p:cNvPr id="3" name="Content Placeholder 2"/>
          <p:cNvSpPr>
            <a:spLocks noGrp="1"/>
          </p:cNvSpPr>
          <p:nvPr>
            <p:ph sz="quarter" idx="1"/>
          </p:nvPr>
        </p:nvSpPr>
        <p:spPr/>
        <p:txBody>
          <a:bodyPr>
            <a:normAutofit fontScale="92500" lnSpcReduction="20000"/>
          </a:bodyPr>
          <a:lstStyle/>
          <a:p>
            <a:r>
              <a:rPr lang="en-US" dirty="0"/>
              <a:t>As a J-1 program participant, there is a record for you and for each accompanying family member, in a DOS database called SEVIS.</a:t>
            </a:r>
          </a:p>
          <a:p>
            <a:pPr lvl="1"/>
            <a:r>
              <a:rPr lang="en-US" dirty="0"/>
              <a:t>The Student and Exchange Visitor Information System (“SEVIS”) is an Internet-based system that maintains information on certain visitors to the U.S. (F, M, and J visa status holders). </a:t>
            </a:r>
          </a:p>
          <a:p>
            <a:pPr lvl="1"/>
            <a:r>
              <a:rPr lang="en-US" dirty="0"/>
              <a:t>SEVIS is accessed by the DOS and its Consulates, the U.S. Department of Homeland Security and CBP, other government agencies, and J-1 program sponsors.</a:t>
            </a:r>
          </a:p>
          <a:p>
            <a:r>
              <a:rPr lang="en-US" dirty="0"/>
              <a:t>The Visa Office is required to ensure that all information in SEVIS about you and your family members is accurate and up-to-date.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lvl="1"/>
            <a:r>
              <a:rPr lang="en-US" dirty="0"/>
              <a:t>Your obligations and responsibilities as a participant in our Program</a:t>
            </a:r>
          </a:p>
        </p:txBody>
      </p:sp>
      <p:sp>
        <p:nvSpPr>
          <p:cNvPr id="3" name="Title 2"/>
          <p:cNvSpPr>
            <a:spLocks noGrp="1"/>
          </p:cNvSpPr>
          <p:nvPr>
            <p:ph type="title"/>
          </p:nvPr>
        </p:nvSpPr>
        <p:spPr/>
        <p:txBody>
          <a:bodyPr/>
          <a:lstStyle/>
          <a:p>
            <a:r>
              <a:rPr lang="en-US" dirty="0"/>
              <a:t>Program Rules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Program Rules</a:t>
            </a:r>
          </a:p>
        </p:txBody>
      </p:sp>
      <p:sp>
        <p:nvSpPr>
          <p:cNvPr id="3" name="Content Placeholder 2"/>
          <p:cNvSpPr>
            <a:spLocks noGrp="1"/>
          </p:cNvSpPr>
          <p:nvPr>
            <p:ph sz="quarter" idx="1"/>
          </p:nvPr>
        </p:nvSpPr>
        <p:spPr/>
        <p:txBody>
          <a:bodyPr>
            <a:normAutofit fontScale="92500" lnSpcReduction="10000"/>
          </a:bodyPr>
          <a:lstStyle/>
          <a:p>
            <a:pPr lvl="0"/>
            <a:r>
              <a:rPr lang="en-US" sz="3200" dirty="0"/>
              <a:t>You must promptly advise of any change in your local address:</a:t>
            </a:r>
          </a:p>
          <a:p>
            <a:pPr lvl="1"/>
            <a:r>
              <a:rPr lang="en-US" dirty="0"/>
              <a:t>U.S. federal regulations require all J-1 exchange visitors to report a change of address </a:t>
            </a:r>
            <a:r>
              <a:rPr lang="en-US" b="1" dirty="0">
                <a:solidFill>
                  <a:schemeClr val="accent2"/>
                </a:solidFill>
              </a:rPr>
              <a:t>within 10 days of moving</a:t>
            </a:r>
            <a:r>
              <a:rPr lang="en-US" dirty="0"/>
              <a:t>. </a:t>
            </a:r>
          </a:p>
          <a:p>
            <a:pPr lvl="1"/>
            <a:r>
              <a:rPr lang="en-US" dirty="0"/>
              <a:t>If you move, please immediately report the change of address to:</a:t>
            </a:r>
          </a:p>
          <a:p>
            <a:pPr lvl="2"/>
            <a:r>
              <a:rPr lang="en-US" dirty="0"/>
              <a:t>The Visa Office (</a:t>
            </a:r>
            <a:r>
              <a:rPr lang="en-US" b="1" dirty="0">
                <a:hlinkClick r:id="rId2"/>
              </a:rPr>
              <a:t>visaoffice@fnal.gov</a:t>
            </a:r>
            <a:r>
              <a:rPr lang="en-US" dirty="0"/>
              <a:t>),  </a:t>
            </a:r>
          </a:p>
          <a:p>
            <a:pPr lvl="2"/>
            <a:r>
              <a:rPr lang="en-US" dirty="0"/>
              <a:t>The U.S. Citizenship and Immigration Service using a Form AR-11 (</a:t>
            </a:r>
            <a:r>
              <a:rPr lang="en-US" b="1" dirty="0">
                <a:hlinkClick r:id="rId3"/>
              </a:rPr>
              <a:t>www.uscis.gov/ar11</a:t>
            </a:r>
            <a:r>
              <a:rPr lang="en-US" dirty="0"/>
              <a:t>), and </a:t>
            </a:r>
          </a:p>
          <a:p>
            <a:pPr lvl="2"/>
            <a:r>
              <a:rPr lang="en-US" dirty="0"/>
              <a:t>Either the Records Office (</a:t>
            </a:r>
            <a:r>
              <a:rPr lang="en-US" b="1" dirty="0">
                <a:hlinkClick r:id="rId4"/>
              </a:rPr>
              <a:t>records@fnal.gov</a:t>
            </a:r>
            <a:r>
              <a:rPr lang="en-US" dirty="0"/>
              <a:t>) if you are an employee, or the Users Office (</a:t>
            </a:r>
            <a:r>
              <a:rPr lang="en-US" b="1" dirty="0">
                <a:hlinkClick r:id="rId5"/>
              </a:rPr>
              <a:t>usersoffice@fnal.gov</a:t>
            </a:r>
            <a:r>
              <a:rPr lang="en-US" dirty="0"/>
              <a:t>) if you are a user.</a:t>
            </a:r>
            <a:endParaRPr lang="en-US" sz="1800" dirty="0"/>
          </a:p>
          <a:p>
            <a:pPr lvl="0"/>
            <a:endParaRPr lang="en-US" sz="2400" dirty="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Program Rules</a:t>
            </a:r>
          </a:p>
        </p:txBody>
      </p:sp>
      <p:sp>
        <p:nvSpPr>
          <p:cNvPr id="3" name="Content Placeholder 2"/>
          <p:cNvSpPr>
            <a:spLocks noGrp="1"/>
          </p:cNvSpPr>
          <p:nvPr>
            <p:ph sz="quarter" idx="1"/>
          </p:nvPr>
        </p:nvSpPr>
        <p:spPr/>
        <p:txBody>
          <a:bodyPr>
            <a:normAutofit fontScale="85000" lnSpcReduction="10000"/>
          </a:bodyPr>
          <a:lstStyle/>
          <a:p>
            <a:pPr lvl="0"/>
            <a:r>
              <a:rPr lang="en-US" sz="3200" dirty="0"/>
              <a:t>You must promptly advise the Visa Office of any travel outside the U.S.</a:t>
            </a:r>
          </a:p>
          <a:p>
            <a:pPr lvl="1"/>
            <a:r>
              <a:rPr lang="en-US" dirty="0"/>
              <a:t>We must update your SEVIS record of any travel outside the U.S.  </a:t>
            </a:r>
          </a:p>
          <a:p>
            <a:pPr lvl="1"/>
            <a:r>
              <a:rPr lang="en-US" dirty="0"/>
              <a:t>The signature of the Visa Office on the DS-2019 must be no more than 6 months old at the time you seek to re-enter the U.S. </a:t>
            </a:r>
          </a:p>
          <a:p>
            <a:pPr lvl="0"/>
            <a:r>
              <a:rPr lang="en-US" dirty="0"/>
              <a:t>If the visa stamp in your passport is expired, or will expire while you are traveling outside the U.S., tell the Visa Office as soon as you begin making your travel plans. </a:t>
            </a:r>
          </a:p>
          <a:p>
            <a:pPr lvl="0"/>
            <a:r>
              <a:rPr lang="en-US" dirty="0"/>
              <a:t>Each time you re-enter the U.S., scan and upload a copy of your new I-94 card to the online immigration system (</a:t>
            </a:r>
            <a:r>
              <a:rPr lang="en-US" b="1" u="sng" dirty="0">
                <a:solidFill>
                  <a:schemeClr val="accent4"/>
                </a:solidFill>
              </a:rPr>
              <a:t>ww2.welcomeclient.com</a:t>
            </a:r>
            <a:r>
              <a:rPr lang="en-US" dirty="0"/>
              <a:t>). </a:t>
            </a:r>
          </a:p>
          <a:p>
            <a:pPr lvl="1"/>
            <a:endParaRPr lang="en-US" dirty="0"/>
          </a:p>
          <a:p>
            <a:pPr lvl="1"/>
            <a:endParaRPr lang="en-US" sz="1800" dirty="0"/>
          </a:p>
          <a:p>
            <a:pPr lvl="0"/>
            <a:endParaRPr lang="en-US" sz="2400" dirty="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320</TotalTime>
  <Words>1816</Words>
  <Application>Microsoft Office PowerPoint</Application>
  <PresentationFormat>On-screen Show (4:3)</PresentationFormat>
  <Paragraphs>181</Paragraphs>
  <Slides>29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Calibri</vt:lpstr>
      <vt:lpstr>Tw Cen MT</vt:lpstr>
      <vt:lpstr>Wingdings</vt:lpstr>
      <vt:lpstr>Wingdings 2</vt:lpstr>
      <vt:lpstr>Median</vt:lpstr>
      <vt:lpstr>J-1 Exchange Visitor</vt:lpstr>
      <vt:lpstr>Agenda</vt:lpstr>
      <vt:lpstr>Overview</vt:lpstr>
      <vt:lpstr>Overview</vt:lpstr>
      <vt:lpstr>Overview</vt:lpstr>
      <vt:lpstr>Overview - SEVIS</vt:lpstr>
      <vt:lpstr>Program Rules</vt:lpstr>
      <vt:lpstr>Program Rules</vt:lpstr>
      <vt:lpstr>Program Rules</vt:lpstr>
      <vt:lpstr>Program Rules</vt:lpstr>
      <vt:lpstr>Program Rules</vt:lpstr>
      <vt:lpstr>Program Rules</vt:lpstr>
      <vt:lpstr>While you are here</vt:lpstr>
      <vt:lpstr>Online Immigration System</vt:lpstr>
      <vt:lpstr>Online Immigration System</vt:lpstr>
      <vt:lpstr>Documents and Information </vt:lpstr>
      <vt:lpstr>Departing Fermilab</vt:lpstr>
      <vt:lpstr>Your Last Day at Fermilab</vt:lpstr>
      <vt:lpstr>Computing Privileges</vt:lpstr>
      <vt:lpstr>Local Resources</vt:lpstr>
      <vt:lpstr>U.S. Immigration / Visa Information</vt:lpstr>
      <vt:lpstr>Sources of Information about Life in the U.S.</vt:lpstr>
      <vt:lpstr>Fermilab Organizations</vt:lpstr>
      <vt:lpstr>Useful Fermilab Resources</vt:lpstr>
      <vt:lpstr>The Area around Fermilab</vt:lpstr>
      <vt:lpstr>Local Resources</vt:lpstr>
      <vt:lpstr>Local Resources</vt:lpstr>
      <vt:lpstr>We look forward to your Arrival</vt:lpstr>
      <vt:lpstr>Questions? </vt:lpstr>
    </vt:vector>
  </TitlesOfParts>
  <Company>Fermi National Accelerator Laboratory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J-1 Exchange Visitor</dc:title>
  <dc:creator>petersen</dc:creator>
  <cp:lastModifiedBy>Valery Stanley</cp:lastModifiedBy>
  <cp:revision>43</cp:revision>
  <dcterms:created xsi:type="dcterms:W3CDTF">2010-01-05T18:15:27Z</dcterms:created>
  <dcterms:modified xsi:type="dcterms:W3CDTF">2017-04-04T17:13:59Z</dcterms:modified>
</cp:coreProperties>
</file>